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40" r:id="rId2"/>
    <p:sldId id="341" r:id="rId3"/>
    <p:sldId id="342" r:id="rId4"/>
    <p:sldId id="343" r:id="rId5"/>
    <p:sldId id="344" r:id="rId6"/>
    <p:sldId id="345" r:id="rId7"/>
    <p:sldId id="346" r:id="rId8"/>
    <p:sldId id="339" r:id="rId9"/>
    <p:sldId id="256" r:id="rId10"/>
    <p:sldId id="260" r:id="rId11"/>
    <p:sldId id="261" r:id="rId12"/>
    <p:sldId id="262" r:id="rId13"/>
    <p:sldId id="263" r:id="rId14"/>
    <p:sldId id="264" r:id="rId15"/>
    <p:sldId id="265" r:id="rId16"/>
    <p:sldId id="266" r:id="rId17"/>
    <p:sldId id="267" r:id="rId18"/>
    <p:sldId id="268" r:id="rId19"/>
    <p:sldId id="269" r:id="rId20"/>
    <p:sldId id="274" r:id="rId21"/>
    <p:sldId id="275" r:id="rId22"/>
    <p:sldId id="270" r:id="rId23"/>
    <p:sldId id="257" r:id="rId24"/>
    <p:sldId id="258" r:id="rId25"/>
    <p:sldId id="276" r:id="rId26"/>
    <p:sldId id="277" r:id="rId27"/>
    <p:sldId id="278" r:id="rId28"/>
    <p:sldId id="272"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47" r:id="rId53"/>
    <p:sldId id="302" r:id="rId54"/>
    <p:sldId id="303" r:id="rId55"/>
    <p:sldId id="304" r:id="rId56"/>
    <p:sldId id="305" r:id="rId57"/>
    <p:sldId id="306" r:id="rId58"/>
    <p:sldId id="307" r:id="rId59"/>
    <p:sldId id="308" r:id="rId60"/>
    <p:sldId id="309" r:id="rId61"/>
    <p:sldId id="311" r:id="rId62"/>
    <p:sldId id="310"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48"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2838-056D-413B-8B46-59A308E197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4911115-99BA-400A-A738-13966B872B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4E500F-212E-4E6C-A9C8-B29BF704980B}"/>
              </a:ext>
            </a:extLst>
          </p:cNvPr>
          <p:cNvSpPr>
            <a:spLocks noGrp="1"/>
          </p:cNvSpPr>
          <p:nvPr>
            <p:ph type="dt" sz="half" idx="10"/>
          </p:nvPr>
        </p:nvSpPr>
        <p:spPr/>
        <p:txBody>
          <a:bodyPr/>
          <a:lstStyle/>
          <a:p>
            <a:fld id="{923260AA-815F-4CE5-A82E-04ECF9EA0702}" type="datetimeFigureOut">
              <a:rPr lang="en-IN" smtClean="0"/>
              <a:t>18-11-2020</a:t>
            </a:fld>
            <a:endParaRPr lang="en-IN"/>
          </a:p>
        </p:txBody>
      </p:sp>
      <p:sp>
        <p:nvSpPr>
          <p:cNvPr id="5" name="Footer Placeholder 4">
            <a:extLst>
              <a:ext uri="{FF2B5EF4-FFF2-40B4-BE49-F238E27FC236}">
                <a16:creationId xmlns:a16="http://schemas.microsoft.com/office/drawing/2014/main" id="{A946EE1D-0DC3-48AA-8582-218DE50F5D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57401E-6B81-4302-AA3E-6ED6D317A222}"/>
              </a:ext>
            </a:extLst>
          </p:cNvPr>
          <p:cNvSpPr>
            <a:spLocks noGrp="1"/>
          </p:cNvSpPr>
          <p:nvPr>
            <p:ph type="sldNum" sz="quarter" idx="12"/>
          </p:nvPr>
        </p:nvSpPr>
        <p:spPr/>
        <p:txBody>
          <a:bodyPr/>
          <a:lstStyle/>
          <a:p>
            <a:fld id="{F94AE019-5A3F-4487-8D22-B122417EDA5E}" type="slidenum">
              <a:rPr lang="en-IN" smtClean="0"/>
              <a:t>‹#›</a:t>
            </a:fld>
            <a:endParaRPr lang="en-IN"/>
          </a:p>
        </p:txBody>
      </p:sp>
    </p:spTree>
    <p:extLst>
      <p:ext uri="{BB962C8B-B14F-4D97-AF65-F5344CB8AC3E}">
        <p14:creationId xmlns:p14="http://schemas.microsoft.com/office/powerpoint/2010/main" val="3130261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849CC-69F7-4799-AA99-3897DA021AF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19EF512-C8A8-436C-A569-D5DE7CEBA7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91D0C3-DFE3-4B25-9D2E-9AF7B70DC5C7}"/>
              </a:ext>
            </a:extLst>
          </p:cNvPr>
          <p:cNvSpPr>
            <a:spLocks noGrp="1"/>
          </p:cNvSpPr>
          <p:nvPr>
            <p:ph type="dt" sz="half" idx="10"/>
          </p:nvPr>
        </p:nvSpPr>
        <p:spPr/>
        <p:txBody>
          <a:bodyPr/>
          <a:lstStyle/>
          <a:p>
            <a:fld id="{923260AA-815F-4CE5-A82E-04ECF9EA0702}" type="datetimeFigureOut">
              <a:rPr lang="en-IN" smtClean="0"/>
              <a:t>18-11-2020</a:t>
            </a:fld>
            <a:endParaRPr lang="en-IN"/>
          </a:p>
        </p:txBody>
      </p:sp>
      <p:sp>
        <p:nvSpPr>
          <p:cNvPr id="5" name="Footer Placeholder 4">
            <a:extLst>
              <a:ext uri="{FF2B5EF4-FFF2-40B4-BE49-F238E27FC236}">
                <a16:creationId xmlns:a16="http://schemas.microsoft.com/office/drawing/2014/main" id="{AC3E1AB3-285F-4232-BD38-D2F632257A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07E828-B5B2-4E03-BA8C-C7610E116BAF}"/>
              </a:ext>
            </a:extLst>
          </p:cNvPr>
          <p:cNvSpPr>
            <a:spLocks noGrp="1"/>
          </p:cNvSpPr>
          <p:nvPr>
            <p:ph type="sldNum" sz="quarter" idx="12"/>
          </p:nvPr>
        </p:nvSpPr>
        <p:spPr/>
        <p:txBody>
          <a:bodyPr/>
          <a:lstStyle/>
          <a:p>
            <a:fld id="{F94AE019-5A3F-4487-8D22-B122417EDA5E}" type="slidenum">
              <a:rPr lang="en-IN" smtClean="0"/>
              <a:t>‹#›</a:t>
            </a:fld>
            <a:endParaRPr lang="en-IN"/>
          </a:p>
        </p:txBody>
      </p:sp>
    </p:spTree>
    <p:extLst>
      <p:ext uri="{BB962C8B-B14F-4D97-AF65-F5344CB8AC3E}">
        <p14:creationId xmlns:p14="http://schemas.microsoft.com/office/powerpoint/2010/main" val="3791591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9B2817-7B8E-4AE1-B5D3-FBCD578EFA5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8A24C1B-1550-4384-A748-51636750EE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8D0450-D4F1-4E97-B2F3-02FE05AEE171}"/>
              </a:ext>
            </a:extLst>
          </p:cNvPr>
          <p:cNvSpPr>
            <a:spLocks noGrp="1"/>
          </p:cNvSpPr>
          <p:nvPr>
            <p:ph type="dt" sz="half" idx="10"/>
          </p:nvPr>
        </p:nvSpPr>
        <p:spPr/>
        <p:txBody>
          <a:bodyPr/>
          <a:lstStyle/>
          <a:p>
            <a:fld id="{923260AA-815F-4CE5-A82E-04ECF9EA0702}" type="datetimeFigureOut">
              <a:rPr lang="en-IN" smtClean="0"/>
              <a:t>18-11-2020</a:t>
            </a:fld>
            <a:endParaRPr lang="en-IN"/>
          </a:p>
        </p:txBody>
      </p:sp>
      <p:sp>
        <p:nvSpPr>
          <p:cNvPr id="5" name="Footer Placeholder 4">
            <a:extLst>
              <a:ext uri="{FF2B5EF4-FFF2-40B4-BE49-F238E27FC236}">
                <a16:creationId xmlns:a16="http://schemas.microsoft.com/office/drawing/2014/main" id="{891CF0EB-C024-4DF2-87FA-565DDBD075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B7765C-6664-4828-92D7-89164E2621A3}"/>
              </a:ext>
            </a:extLst>
          </p:cNvPr>
          <p:cNvSpPr>
            <a:spLocks noGrp="1"/>
          </p:cNvSpPr>
          <p:nvPr>
            <p:ph type="sldNum" sz="quarter" idx="12"/>
          </p:nvPr>
        </p:nvSpPr>
        <p:spPr/>
        <p:txBody>
          <a:bodyPr/>
          <a:lstStyle/>
          <a:p>
            <a:fld id="{F94AE019-5A3F-4487-8D22-B122417EDA5E}" type="slidenum">
              <a:rPr lang="en-IN" smtClean="0"/>
              <a:t>‹#›</a:t>
            </a:fld>
            <a:endParaRPr lang="en-IN"/>
          </a:p>
        </p:txBody>
      </p:sp>
    </p:spTree>
    <p:extLst>
      <p:ext uri="{BB962C8B-B14F-4D97-AF65-F5344CB8AC3E}">
        <p14:creationId xmlns:p14="http://schemas.microsoft.com/office/powerpoint/2010/main" val="3846543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9E6FF-21B6-4894-A998-07D7A9669BF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0DC640-6CF1-460B-8507-0BAC6DF83F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B983C9-661A-4D19-B239-6B92EC88BB0D}"/>
              </a:ext>
            </a:extLst>
          </p:cNvPr>
          <p:cNvSpPr>
            <a:spLocks noGrp="1"/>
          </p:cNvSpPr>
          <p:nvPr>
            <p:ph type="dt" sz="half" idx="10"/>
          </p:nvPr>
        </p:nvSpPr>
        <p:spPr/>
        <p:txBody>
          <a:bodyPr/>
          <a:lstStyle/>
          <a:p>
            <a:fld id="{923260AA-815F-4CE5-A82E-04ECF9EA0702}" type="datetimeFigureOut">
              <a:rPr lang="en-IN" smtClean="0"/>
              <a:t>18-11-2020</a:t>
            </a:fld>
            <a:endParaRPr lang="en-IN"/>
          </a:p>
        </p:txBody>
      </p:sp>
      <p:sp>
        <p:nvSpPr>
          <p:cNvPr id="5" name="Footer Placeholder 4">
            <a:extLst>
              <a:ext uri="{FF2B5EF4-FFF2-40B4-BE49-F238E27FC236}">
                <a16:creationId xmlns:a16="http://schemas.microsoft.com/office/drawing/2014/main" id="{776E6212-D6E0-4AC2-89B4-79C1594138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B52D20-BC8B-431A-9DEB-2DF8D0C48ADD}"/>
              </a:ext>
            </a:extLst>
          </p:cNvPr>
          <p:cNvSpPr>
            <a:spLocks noGrp="1"/>
          </p:cNvSpPr>
          <p:nvPr>
            <p:ph type="sldNum" sz="quarter" idx="12"/>
          </p:nvPr>
        </p:nvSpPr>
        <p:spPr/>
        <p:txBody>
          <a:bodyPr/>
          <a:lstStyle/>
          <a:p>
            <a:fld id="{F94AE019-5A3F-4487-8D22-B122417EDA5E}" type="slidenum">
              <a:rPr lang="en-IN" smtClean="0"/>
              <a:t>‹#›</a:t>
            </a:fld>
            <a:endParaRPr lang="en-IN"/>
          </a:p>
        </p:txBody>
      </p:sp>
    </p:spTree>
    <p:extLst>
      <p:ext uri="{BB962C8B-B14F-4D97-AF65-F5344CB8AC3E}">
        <p14:creationId xmlns:p14="http://schemas.microsoft.com/office/powerpoint/2010/main" val="232341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36975-AFFF-4D7D-AC97-2F7CFA2F80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CB38920-8DB7-409A-B627-0EBA410FDF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223AFC-DF44-40DE-9EAA-AD077E58414B}"/>
              </a:ext>
            </a:extLst>
          </p:cNvPr>
          <p:cNvSpPr>
            <a:spLocks noGrp="1"/>
          </p:cNvSpPr>
          <p:nvPr>
            <p:ph type="dt" sz="half" idx="10"/>
          </p:nvPr>
        </p:nvSpPr>
        <p:spPr/>
        <p:txBody>
          <a:bodyPr/>
          <a:lstStyle/>
          <a:p>
            <a:fld id="{923260AA-815F-4CE5-A82E-04ECF9EA0702}" type="datetimeFigureOut">
              <a:rPr lang="en-IN" smtClean="0"/>
              <a:t>18-11-2020</a:t>
            </a:fld>
            <a:endParaRPr lang="en-IN"/>
          </a:p>
        </p:txBody>
      </p:sp>
      <p:sp>
        <p:nvSpPr>
          <p:cNvPr id="5" name="Footer Placeholder 4">
            <a:extLst>
              <a:ext uri="{FF2B5EF4-FFF2-40B4-BE49-F238E27FC236}">
                <a16:creationId xmlns:a16="http://schemas.microsoft.com/office/drawing/2014/main" id="{8647F6B6-A9FD-41C9-9EC0-03E29C54DA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3F5851-F7A4-4AF9-8724-4416AC1411D7}"/>
              </a:ext>
            </a:extLst>
          </p:cNvPr>
          <p:cNvSpPr>
            <a:spLocks noGrp="1"/>
          </p:cNvSpPr>
          <p:nvPr>
            <p:ph type="sldNum" sz="quarter" idx="12"/>
          </p:nvPr>
        </p:nvSpPr>
        <p:spPr/>
        <p:txBody>
          <a:bodyPr/>
          <a:lstStyle/>
          <a:p>
            <a:fld id="{F94AE019-5A3F-4487-8D22-B122417EDA5E}" type="slidenum">
              <a:rPr lang="en-IN" smtClean="0"/>
              <a:t>‹#›</a:t>
            </a:fld>
            <a:endParaRPr lang="en-IN"/>
          </a:p>
        </p:txBody>
      </p:sp>
    </p:spTree>
    <p:extLst>
      <p:ext uri="{BB962C8B-B14F-4D97-AF65-F5344CB8AC3E}">
        <p14:creationId xmlns:p14="http://schemas.microsoft.com/office/powerpoint/2010/main" val="1658745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85BB-8914-4DBD-9BE8-FE69916447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98E416A-0984-4EA2-8DC3-6546BF4716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7CF20D0-B65A-408B-AC3E-5AB575BDBD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94EF8C1-265A-40C9-9EB2-E53454083AB4}"/>
              </a:ext>
            </a:extLst>
          </p:cNvPr>
          <p:cNvSpPr>
            <a:spLocks noGrp="1"/>
          </p:cNvSpPr>
          <p:nvPr>
            <p:ph type="dt" sz="half" idx="10"/>
          </p:nvPr>
        </p:nvSpPr>
        <p:spPr/>
        <p:txBody>
          <a:bodyPr/>
          <a:lstStyle/>
          <a:p>
            <a:fld id="{923260AA-815F-4CE5-A82E-04ECF9EA0702}" type="datetimeFigureOut">
              <a:rPr lang="en-IN" smtClean="0"/>
              <a:t>18-11-2020</a:t>
            </a:fld>
            <a:endParaRPr lang="en-IN"/>
          </a:p>
        </p:txBody>
      </p:sp>
      <p:sp>
        <p:nvSpPr>
          <p:cNvPr id="6" name="Footer Placeholder 5">
            <a:extLst>
              <a:ext uri="{FF2B5EF4-FFF2-40B4-BE49-F238E27FC236}">
                <a16:creationId xmlns:a16="http://schemas.microsoft.com/office/drawing/2014/main" id="{54B693F2-A42C-4D52-A2B8-212C0B1C2C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DA3B86-2979-4BDE-BDA8-B28F1FFF69EC}"/>
              </a:ext>
            </a:extLst>
          </p:cNvPr>
          <p:cNvSpPr>
            <a:spLocks noGrp="1"/>
          </p:cNvSpPr>
          <p:nvPr>
            <p:ph type="sldNum" sz="quarter" idx="12"/>
          </p:nvPr>
        </p:nvSpPr>
        <p:spPr/>
        <p:txBody>
          <a:bodyPr/>
          <a:lstStyle/>
          <a:p>
            <a:fld id="{F94AE019-5A3F-4487-8D22-B122417EDA5E}" type="slidenum">
              <a:rPr lang="en-IN" smtClean="0"/>
              <a:t>‹#›</a:t>
            </a:fld>
            <a:endParaRPr lang="en-IN"/>
          </a:p>
        </p:txBody>
      </p:sp>
    </p:spTree>
    <p:extLst>
      <p:ext uri="{BB962C8B-B14F-4D97-AF65-F5344CB8AC3E}">
        <p14:creationId xmlns:p14="http://schemas.microsoft.com/office/powerpoint/2010/main" val="1149375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4ACD9-AADB-43F3-8248-8495E0B326A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7DAEDA-C32A-4269-83A3-6B00416501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8A9311-EC86-4234-9F3E-1FFBAC68D2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21B2D1C-4F5E-4E14-8965-CBCA973DBA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D6BC0A-0A8A-490D-9506-8BFD806588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E2EEFC-D4C2-42FD-B995-10E03D9D9BAD}"/>
              </a:ext>
            </a:extLst>
          </p:cNvPr>
          <p:cNvSpPr>
            <a:spLocks noGrp="1"/>
          </p:cNvSpPr>
          <p:nvPr>
            <p:ph type="dt" sz="half" idx="10"/>
          </p:nvPr>
        </p:nvSpPr>
        <p:spPr/>
        <p:txBody>
          <a:bodyPr/>
          <a:lstStyle/>
          <a:p>
            <a:fld id="{923260AA-815F-4CE5-A82E-04ECF9EA0702}" type="datetimeFigureOut">
              <a:rPr lang="en-IN" smtClean="0"/>
              <a:t>18-11-2020</a:t>
            </a:fld>
            <a:endParaRPr lang="en-IN"/>
          </a:p>
        </p:txBody>
      </p:sp>
      <p:sp>
        <p:nvSpPr>
          <p:cNvPr id="8" name="Footer Placeholder 7">
            <a:extLst>
              <a:ext uri="{FF2B5EF4-FFF2-40B4-BE49-F238E27FC236}">
                <a16:creationId xmlns:a16="http://schemas.microsoft.com/office/drawing/2014/main" id="{A1258C76-52AD-418F-8977-88AA8826CD5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57EC949-1F32-4A27-B6D7-E0001301317D}"/>
              </a:ext>
            </a:extLst>
          </p:cNvPr>
          <p:cNvSpPr>
            <a:spLocks noGrp="1"/>
          </p:cNvSpPr>
          <p:nvPr>
            <p:ph type="sldNum" sz="quarter" idx="12"/>
          </p:nvPr>
        </p:nvSpPr>
        <p:spPr/>
        <p:txBody>
          <a:bodyPr/>
          <a:lstStyle/>
          <a:p>
            <a:fld id="{F94AE019-5A3F-4487-8D22-B122417EDA5E}" type="slidenum">
              <a:rPr lang="en-IN" smtClean="0"/>
              <a:t>‹#›</a:t>
            </a:fld>
            <a:endParaRPr lang="en-IN"/>
          </a:p>
        </p:txBody>
      </p:sp>
    </p:spTree>
    <p:extLst>
      <p:ext uri="{BB962C8B-B14F-4D97-AF65-F5344CB8AC3E}">
        <p14:creationId xmlns:p14="http://schemas.microsoft.com/office/powerpoint/2010/main" val="3197331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99BE1-0E7E-4392-8DFF-F8EBD873047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7ED4260-5058-4342-92BE-ABA97ECD7B14}"/>
              </a:ext>
            </a:extLst>
          </p:cNvPr>
          <p:cNvSpPr>
            <a:spLocks noGrp="1"/>
          </p:cNvSpPr>
          <p:nvPr>
            <p:ph type="dt" sz="half" idx="10"/>
          </p:nvPr>
        </p:nvSpPr>
        <p:spPr/>
        <p:txBody>
          <a:bodyPr/>
          <a:lstStyle/>
          <a:p>
            <a:fld id="{923260AA-815F-4CE5-A82E-04ECF9EA0702}" type="datetimeFigureOut">
              <a:rPr lang="en-IN" smtClean="0"/>
              <a:t>18-11-2020</a:t>
            </a:fld>
            <a:endParaRPr lang="en-IN"/>
          </a:p>
        </p:txBody>
      </p:sp>
      <p:sp>
        <p:nvSpPr>
          <p:cNvPr id="4" name="Footer Placeholder 3">
            <a:extLst>
              <a:ext uri="{FF2B5EF4-FFF2-40B4-BE49-F238E27FC236}">
                <a16:creationId xmlns:a16="http://schemas.microsoft.com/office/drawing/2014/main" id="{C0FB5E8F-85FC-4CCD-B63A-E2A6E74082D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0282982-6040-4138-A0B9-51179432BEEF}"/>
              </a:ext>
            </a:extLst>
          </p:cNvPr>
          <p:cNvSpPr>
            <a:spLocks noGrp="1"/>
          </p:cNvSpPr>
          <p:nvPr>
            <p:ph type="sldNum" sz="quarter" idx="12"/>
          </p:nvPr>
        </p:nvSpPr>
        <p:spPr/>
        <p:txBody>
          <a:bodyPr/>
          <a:lstStyle/>
          <a:p>
            <a:fld id="{F94AE019-5A3F-4487-8D22-B122417EDA5E}" type="slidenum">
              <a:rPr lang="en-IN" smtClean="0"/>
              <a:t>‹#›</a:t>
            </a:fld>
            <a:endParaRPr lang="en-IN"/>
          </a:p>
        </p:txBody>
      </p:sp>
    </p:spTree>
    <p:extLst>
      <p:ext uri="{BB962C8B-B14F-4D97-AF65-F5344CB8AC3E}">
        <p14:creationId xmlns:p14="http://schemas.microsoft.com/office/powerpoint/2010/main" val="1466059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AC338B-ED31-4E02-843D-D132A76B224A}"/>
              </a:ext>
            </a:extLst>
          </p:cNvPr>
          <p:cNvSpPr>
            <a:spLocks noGrp="1"/>
          </p:cNvSpPr>
          <p:nvPr>
            <p:ph type="dt" sz="half" idx="10"/>
          </p:nvPr>
        </p:nvSpPr>
        <p:spPr/>
        <p:txBody>
          <a:bodyPr/>
          <a:lstStyle/>
          <a:p>
            <a:fld id="{923260AA-815F-4CE5-A82E-04ECF9EA0702}" type="datetimeFigureOut">
              <a:rPr lang="en-IN" smtClean="0"/>
              <a:t>18-11-2020</a:t>
            </a:fld>
            <a:endParaRPr lang="en-IN"/>
          </a:p>
        </p:txBody>
      </p:sp>
      <p:sp>
        <p:nvSpPr>
          <p:cNvPr id="3" name="Footer Placeholder 2">
            <a:extLst>
              <a:ext uri="{FF2B5EF4-FFF2-40B4-BE49-F238E27FC236}">
                <a16:creationId xmlns:a16="http://schemas.microsoft.com/office/drawing/2014/main" id="{59652EDA-D9BA-49B0-B2E5-98C9A331F58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90D0E68-37E0-4D0A-A1DB-886A31ED5CAB}"/>
              </a:ext>
            </a:extLst>
          </p:cNvPr>
          <p:cNvSpPr>
            <a:spLocks noGrp="1"/>
          </p:cNvSpPr>
          <p:nvPr>
            <p:ph type="sldNum" sz="quarter" idx="12"/>
          </p:nvPr>
        </p:nvSpPr>
        <p:spPr/>
        <p:txBody>
          <a:bodyPr/>
          <a:lstStyle/>
          <a:p>
            <a:fld id="{F94AE019-5A3F-4487-8D22-B122417EDA5E}" type="slidenum">
              <a:rPr lang="en-IN" smtClean="0"/>
              <a:t>‹#›</a:t>
            </a:fld>
            <a:endParaRPr lang="en-IN"/>
          </a:p>
        </p:txBody>
      </p:sp>
    </p:spTree>
    <p:extLst>
      <p:ext uri="{BB962C8B-B14F-4D97-AF65-F5344CB8AC3E}">
        <p14:creationId xmlns:p14="http://schemas.microsoft.com/office/powerpoint/2010/main" val="3342475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51271-5354-4AB7-AD67-5113E456E8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44942E4-4C54-469E-96EB-B63A6D06ED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E395917-1D69-41E1-81C2-364531014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6FB2C9-D450-4529-A464-D79C8C581059}"/>
              </a:ext>
            </a:extLst>
          </p:cNvPr>
          <p:cNvSpPr>
            <a:spLocks noGrp="1"/>
          </p:cNvSpPr>
          <p:nvPr>
            <p:ph type="dt" sz="half" idx="10"/>
          </p:nvPr>
        </p:nvSpPr>
        <p:spPr/>
        <p:txBody>
          <a:bodyPr/>
          <a:lstStyle/>
          <a:p>
            <a:fld id="{923260AA-815F-4CE5-A82E-04ECF9EA0702}" type="datetimeFigureOut">
              <a:rPr lang="en-IN" smtClean="0"/>
              <a:t>18-11-2020</a:t>
            </a:fld>
            <a:endParaRPr lang="en-IN"/>
          </a:p>
        </p:txBody>
      </p:sp>
      <p:sp>
        <p:nvSpPr>
          <p:cNvPr id="6" name="Footer Placeholder 5">
            <a:extLst>
              <a:ext uri="{FF2B5EF4-FFF2-40B4-BE49-F238E27FC236}">
                <a16:creationId xmlns:a16="http://schemas.microsoft.com/office/drawing/2014/main" id="{1E6C0AD6-8205-4E5A-B68D-66C0352B1C9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0FB20D-3673-4676-98D2-8313D1B311A6}"/>
              </a:ext>
            </a:extLst>
          </p:cNvPr>
          <p:cNvSpPr>
            <a:spLocks noGrp="1"/>
          </p:cNvSpPr>
          <p:nvPr>
            <p:ph type="sldNum" sz="quarter" idx="12"/>
          </p:nvPr>
        </p:nvSpPr>
        <p:spPr/>
        <p:txBody>
          <a:bodyPr/>
          <a:lstStyle/>
          <a:p>
            <a:fld id="{F94AE019-5A3F-4487-8D22-B122417EDA5E}" type="slidenum">
              <a:rPr lang="en-IN" smtClean="0"/>
              <a:t>‹#›</a:t>
            </a:fld>
            <a:endParaRPr lang="en-IN"/>
          </a:p>
        </p:txBody>
      </p:sp>
    </p:spTree>
    <p:extLst>
      <p:ext uri="{BB962C8B-B14F-4D97-AF65-F5344CB8AC3E}">
        <p14:creationId xmlns:p14="http://schemas.microsoft.com/office/powerpoint/2010/main" val="1307465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6D9DE-903D-4682-84EB-44AD943F7C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58FB1E4-4AA3-4279-B895-58E23C2E2C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86B8B33-9DB1-4A42-A249-58AC9BA5E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8E5BBE-6F83-415B-A426-217DD00EB18B}"/>
              </a:ext>
            </a:extLst>
          </p:cNvPr>
          <p:cNvSpPr>
            <a:spLocks noGrp="1"/>
          </p:cNvSpPr>
          <p:nvPr>
            <p:ph type="dt" sz="half" idx="10"/>
          </p:nvPr>
        </p:nvSpPr>
        <p:spPr/>
        <p:txBody>
          <a:bodyPr/>
          <a:lstStyle/>
          <a:p>
            <a:fld id="{923260AA-815F-4CE5-A82E-04ECF9EA0702}" type="datetimeFigureOut">
              <a:rPr lang="en-IN" smtClean="0"/>
              <a:t>18-11-2020</a:t>
            </a:fld>
            <a:endParaRPr lang="en-IN"/>
          </a:p>
        </p:txBody>
      </p:sp>
      <p:sp>
        <p:nvSpPr>
          <p:cNvPr id="6" name="Footer Placeholder 5">
            <a:extLst>
              <a:ext uri="{FF2B5EF4-FFF2-40B4-BE49-F238E27FC236}">
                <a16:creationId xmlns:a16="http://schemas.microsoft.com/office/drawing/2014/main" id="{D67E7FC3-EDCE-4A1D-9270-DEA7CA54ED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9057B3-9147-4C37-ACC6-C3379AA72F56}"/>
              </a:ext>
            </a:extLst>
          </p:cNvPr>
          <p:cNvSpPr>
            <a:spLocks noGrp="1"/>
          </p:cNvSpPr>
          <p:nvPr>
            <p:ph type="sldNum" sz="quarter" idx="12"/>
          </p:nvPr>
        </p:nvSpPr>
        <p:spPr/>
        <p:txBody>
          <a:bodyPr/>
          <a:lstStyle/>
          <a:p>
            <a:fld id="{F94AE019-5A3F-4487-8D22-B122417EDA5E}" type="slidenum">
              <a:rPr lang="en-IN" smtClean="0"/>
              <a:t>‹#›</a:t>
            </a:fld>
            <a:endParaRPr lang="en-IN"/>
          </a:p>
        </p:txBody>
      </p:sp>
    </p:spTree>
    <p:extLst>
      <p:ext uri="{BB962C8B-B14F-4D97-AF65-F5344CB8AC3E}">
        <p14:creationId xmlns:p14="http://schemas.microsoft.com/office/powerpoint/2010/main" val="964270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230C9A-1996-4B46-A227-EBF9EF1893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C8244CF-566B-4CA2-8A7E-2B7DD33CE7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3B3B70-21C3-4B82-A8E9-985E9375B9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3260AA-815F-4CE5-A82E-04ECF9EA0702}" type="datetimeFigureOut">
              <a:rPr lang="en-IN" smtClean="0"/>
              <a:t>18-11-2020</a:t>
            </a:fld>
            <a:endParaRPr lang="en-IN"/>
          </a:p>
        </p:txBody>
      </p:sp>
      <p:sp>
        <p:nvSpPr>
          <p:cNvPr id="5" name="Footer Placeholder 4">
            <a:extLst>
              <a:ext uri="{FF2B5EF4-FFF2-40B4-BE49-F238E27FC236}">
                <a16:creationId xmlns:a16="http://schemas.microsoft.com/office/drawing/2014/main" id="{BBB269ED-0236-417E-9C5A-535C86DCB6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1B133B8-E41D-4F7E-8C02-E62FB9B8FB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4AE019-5A3F-4487-8D22-B122417EDA5E}" type="slidenum">
              <a:rPr lang="en-IN" smtClean="0"/>
              <a:t>‹#›</a:t>
            </a:fld>
            <a:endParaRPr lang="en-IN"/>
          </a:p>
        </p:txBody>
      </p:sp>
    </p:spTree>
    <p:extLst>
      <p:ext uri="{BB962C8B-B14F-4D97-AF65-F5344CB8AC3E}">
        <p14:creationId xmlns:p14="http://schemas.microsoft.com/office/powerpoint/2010/main" val="3220039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BC43-441F-49A5-92AE-D3CA8EC9AA49}"/>
              </a:ext>
            </a:extLst>
          </p:cNvPr>
          <p:cNvSpPr>
            <a:spLocks noGrp="1"/>
          </p:cNvSpPr>
          <p:nvPr>
            <p:ph type="ctrTitle"/>
          </p:nvPr>
        </p:nvSpPr>
        <p:spPr/>
        <p:txBody>
          <a:bodyPr/>
          <a:lstStyle/>
          <a:p>
            <a:r>
              <a:rPr lang="en-IN" dirty="0"/>
              <a:t>Web API</a:t>
            </a:r>
          </a:p>
        </p:txBody>
      </p:sp>
      <p:sp>
        <p:nvSpPr>
          <p:cNvPr id="3" name="Subtitle 2">
            <a:extLst>
              <a:ext uri="{FF2B5EF4-FFF2-40B4-BE49-F238E27FC236}">
                <a16:creationId xmlns:a16="http://schemas.microsoft.com/office/drawing/2014/main" id="{9A90432F-CD35-42ED-B674-A373D678A485}"/>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72094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0689B-11CE-4E46-9EA2-6A5EB6ECBA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9634B0A-C8CF-458B-A5F9-83D2F2987D21}"/>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BEB21132-63D9-4899-8B90-C0A455B60A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52391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E7339-A13D-4215-80F9-F3164FFEA70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8F32E52-614E-496A-991F-2E96BE1C9BF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A6A494E-5BA1-4B84-9DBC-E051696A9D2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52927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9A375-77AA-4EF2-8068-5D207985AC2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D3A2751-6858-40AC-B4B1-DE99046D023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D0D647B-10CF-427A-AEF8-E3D5EF35302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01188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51E0-A252-4031-A6E4-F7EFC3D81AC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45BB91F-1C29-4E78-8B58-8BB865C7E17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2D3B56D-65D3-4953-BC92-FB7874F69B4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74798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42AC5-0BF3-4419-8DB7-3E212DE1AE8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0891810-D289-4A03-A0B5-518D2BFFFBC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C990B57-D614-4BD0-A91C-1FB6FBA75E9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01448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68E4D-6D42-4110-8394-FC67172D4FE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48F7F7B-5898-4D7E-A95C-B7EDA0FCC77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3550EFB-7EE3-4FDC-B154-17528661BE2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80731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73FCD-7521-4F44-BD8E-B2D888D24E9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CB887A7-A8E9-475C-B4C8-196C589BCA6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3E34480-7FCC-4873-98D7-FC149EC9204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9788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D08FC2-5F0F-44D4-BB60-7783A61F9BE2}"/>
              </a:ext>
            </a:extLst>
          </p:cNvPr>
          <p:cNvSpPr>
            <a:spLocks noGrp="1"/>
          </p:cNvSpPr>
          <p:nvPr>
            <p:ph idx="1"/>
          </p:nvPr>
        </p:nvSpPr>
        <p:spPr/>
        <p:txBody>
          <a:bodyPr/>
          <a:lstStyle/>
          <a:p>
            <a:r>
              <a:rPr lang="en-US" dirty="0"/>
              <a:t>It will display the response in </a:t>
            </a:r>
            <a:r>
              <a:rPr lang="en-US" dirty="0" err="1"/>
              <a:t>Xml,Raw,Web,Text</a:t>
            </a:r>
            <a:r>
              <a:rPr lang="en-US" dirty="0"/>
              <a:t>  in Xml Format.</a:t>
            </a:r>
          </a:p>
          <a:p>
            <a:endParaRPr lang="en-US" dirty="0"/>
          </a:p>
          <a:p>
            <a:r>
              <a:rPr lang="en-US" dirty="0"/>
              <a:t>Json tab is not showing the data.</a:t>
            </a:r>
            <a:endParaRPr lang="en-IN" dirty="0"/>
          </a:p>
        </p:txBody>
      </p:sp>
    </p:spTree>
    <p:extLst>
      <p:ext uri="{BB962C8B-B14F-4D97-AF65-F5344CB8AC3E}">
        <p14:creationId xmlns:p14="http://schemas.microsoft.com/office/powerpoint/2010/main" val="3654745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D2A65-932F-426B-94C1-11BA1296F58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0363F13-EBD3-4477-8646-54A35391F6E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57F61D8-FFA5-4231-9B6E-7F397E143ED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8087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064629-4A57-4B13-B287-CFB36DE0DBA4}"/>
              </a:ext>
            </a:extLst>
          </p:cNvPr>
          <p:cNvSpPr>
            <a:spLocks noGrp="1"/>
          </p:cNvSpPr>
          <p:nvPr>
            <p:ph idx="1"/>
          </p:nvPr>
        </p:nvSpPr>
        <p:spPr/>
        <p:txBody>
          <a:bodyPr/>
          <a:lstStyle/>
          <a:p>
            <a:r>
              <a:rPr lang="en-US" dirty="0"/>
              <a:t>It will display the response in </a:t>
            </a:r>
            <a:r>
              <a:rPr lang="en-US" dirty="0" err="1"/>
              <a:t>json,Raw,Web,Text</a:t>
            </a:r>
            <a:r>
              <a:rPr lang="en-US" dirty="0"/>
              <a:t>  in json Format.</a:t>
            </a:r>
          </a:p>
          <a:p>
            <a:endParaRPr lang="en-US" dirty="0"/>
          </a:p>
          <a:p>
            <a:r>
              <a:rPr lang="en-US" dirty="0"/>
              <a:t>XML tab is not showing the data.</a:t>
            </a:r>
          </a:p>
          <a:p>
            <a:endParaRPr lang="en-US" dirty="0"/>
          </a:p>
          <a:p>
            <a:r>
              <a:rPr lang="en-US" dirty="0"/>
              <a:t>In Accept header we can pass the value as “application/json” or “text/json”.</a:t>
            </a:r>
            <a:endParaRPr lang="en-IN" dirty="0"/>
          </a:p>
          <a:p>
            <a:endParaRPr lang="en-IN" dirty="0"/>
          </a:p>
        </p:txBody>
      </p:sp>
    </p:spTree>
    <p:extLst>
      <p:ext uri="{BB962C8B-B14F-4D97-AF65-F5344CB8AC3E}">
        <p14:creationId xmlns:p14="http://schemas.microsoft.com/office/powerpoint/2010/main" val="140548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DBE72-3B57-492D-870B-E3DFBFAC7776}"/>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B34CF91-711B-4D1F-A27B-2AFA9359E207}"/>
              </a:ext>
            </a:extLst>
          </p:cNvPr>
          <p:cNvSpPr>
            <a:spLocks noGrp="1"/>
          </p:cNvSpPr>
          <p:nvPr>
            <p:ph idx="1"/>
          </p:nvPr>
        </p:nvSpPr>
        <p:spPr>
          <a:xfrm>
            <a:off x="838200" y="1609725"/>
            <a:ext cx="10515600" cy="4567238"/>
          </a:xfrm>
        </p:spPr>
        <p:txBody>
          <a:bodyPr/>
          <a:lstStyle/>
          <a:p>
            <a:pPr marL="0" indent="0">
              <a:buNone/>
            </a:pPr>
            <a:r>
              <a:rPr lang="en-IN" dirty="0"/>
              <a:t>API:</a:t>
            </a:r>
          </a:p>
          <a:p>
            <a:pPr marL="0" indent="0">
              <a:lnSpc>
                <a:spcPct val="150000"/>
              </a:lnSpc>
              <a:buNone/>
            </a:pPr>
            <a:r>
              <a:rPr lang="en-US" sz="1800" b="0" i="0" dirty="0">
                <a:solidFill>
                  <a:srgbClr val="181717"/>
                </a:solidFill>
                <a:effectLst/>
                <a:latin typeface="Verdana" panose="020B0604030504040204" pitchFamily="34" charset="0"/>
              </a:rPr>
              <a:t>In computer programming, an application programming interface (API) is a set of subroutine definitions, protocols, and tools for building software and applications.</a:t>
            </a:r>
          </a:p>
          <a:p>
            <a:pPr marL="0" indent="0" algn="just">
              <a:buNone/>
            </a:pPr>
            <a:r>
              <a:rPr lang="en-US" sz="1600" b="1" i="0" dirty="0">
                <a:solidFill>
                  <a:srgbClr val="181717"/>
                </a:solidFill>
                <a:effectLst/>
                <a:latin typeface="Segoe UI" panose="020B0502040204020203" pitchFamily="34" charset="0"/>
              </a:rPr>
              <a:t>ASP.NET Web API</a:t>
            </a:r>
          </a:p>
          <a:p>
            <a:pPr marL="0" indent="0" algn="just">
              <a:lnSpc>
                <a:spcPct val="150000"/>
              </a:lnSpc>
              <a:buNone/>
            </a:pPr>
            <a:r>
              <a:rPr lang="en-US" sz="1800" b="0" i="0" dirty="0">
                <a:solidFill>
                  <a:srgbClr val="181717"/>
                </a:solidFill>
                <a:effectLst/>
                <a:latin typeface="Verdana" panose="020B0604030504040204" pitchFamily="34" charset="0"/>
              </a:rPr>
              <a:t>The ASP.NET Web API is an extensible framework for building HTTP based services that can be accessed in different applications on different platforms such as web, windows, mobile etc. It works more or less the same way as ASP.NET MVC web application except that it sends data as a response instead of html view. It is like a webservice or WCF service but the exception is that it only supports HTTP protocol.</a:t>
            </a:r>
          </a:p>
          <a:p>
            <a:pPr marL="0" indent="0">
              <a:buNone/>
            </a:pPr>
            <a:endParaRPr lang="en-IN" sz="1800" dirty="0"/>
          </a:p>
        </p:txBody>
      </p:sp>
    </p:spTree>
    <p:extLst>
      <p:ext uri="{BB962C8B-B14F-4D97-AF65-F5344CB8AC3E}">
        <p14:creationId xmlns:p14="http://schemas.microsoft.com/office/powerpoint/2010/main" val="2536894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05275-A177-4311-8686-88B8C1F3051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1D40DBB-BB3C-4B0D-86FA-C17C974BAEF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AED2BC1-6287-44D7-B99F-EE311F620A2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7944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F8FE0-EE68-4756-A203-AD03CEFC2A4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FDE7A53-F733-4922-971D-02438EB535C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1E3796E-D5F0-4450-B8E3-DC61CE3B825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0466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7F687-AF1B-4288-912E-A1E41866A1D4}"/>
              </a:ext>
            </a:extLst>
          </p:cNvPr>
          <p:cNvSpPr>
            <a:spLocks noGrp="1"/>
          </p:cNvSpPr>
          <p:nvPr>
            <p:ph type="title"/>
          </p:nvPr>
        </p:nvSpPr>
        <p:spPr/>
        <p:txBody>
          <a:bodyPr/>
          <a:lstStyle/>
          <a:p>
            <a:pPr algn="ctr"/>
            <a:r>
              <a:rPr lang="en-US" dirty="0"/>
              <a:t>Post Method</a:t>
            </a:r>
            <a:endParaRPr lang="en-IN" dirty="0"/>
          </a:p>
        </p:txBody>
      </p:sp>
      <p:sp>
        <p:nvSpPr>
          <p:cNvPr id="3" name="Content Placeholder 2">
            <a:extLst>
              <a:ext uri="{FF2B5EF4-FFF2-40B4-BE49-F238E27FC236}">
                <a16:creationId xmlns:a16="http://schemas.microsoft.com/office/drawing/2014/main" id="{D2235E30-1C4B-49AB-AA18-F5C18CDC5BEC}"/>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44464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5BA22-209F-4F11-A036-AD9F23C580A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BE0C702-7DE3-403A-8E40-73E103377CC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138C949-052E-4A4D-9F63-8FA4B60B1A6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28820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FDFC6-8BC8-4C01-A482-1F1747D0D6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1847914-8055-44C1-B21D-B2A8A80E11A9}"/>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EB7226F4-4CF2-4373-9E90-D0EA320AEA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09674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572F-0B72-4648-8B4A-A752E97BD8B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D0C469D-3D81-48CC-95FF-BC220ADC67B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BB584BE-7CBD-407E-92B2-FDBD3583364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64911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41DDE-0A33-4AB0-8560-9F8CF2D2668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D4B73CE-E820-4209-BBAC-6577CEF7633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2B31EE4-DCFA-4697-A106-D63CCC569FD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73922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6F36-360C-4270-A295-3D82FD48B2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B855C0E-C153-49EE-9FCF-8893303B381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87A0841-FFBA-4206-BE5A-AAA4E2FB63C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1902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09960-FEFE-4470-8B22-9600BD02CD23}"/>
              </a:ext>
            </a:extLst>
          </p:cNvPr>
          <p:cNvSpPr>
            <a:spLocks noGrp="1"/>
          </p:cNvSpPr>
          <p:nvPr>
            <p:ph type="title"/>
          </p:nvPr>
        </p:nvSpPr>
        <p:spPr/>
        <p:txBody>
          <a:bodyPr/>
          <a:lstStyle/>
          <a:p>
            <a:pPr algn="ctr"/>
            <a:r>
              <a:rPr lang="en-IN" b="0" i="0" dirty="0">
                <a:solidFill>
                  <a:srgbClr val="181717"/>
                </a:solidFill>
                <a:effectLst/>
                <a:latin typeface="Segoe UI" panose="020B0502040204020203" pitchFamily="34" charset="0"/>
              </a:rPr>
              <a:t>Parameter Binding</a:t>
            </a:r>
            <a:br>
              <a:rPr lang="en-IN" b="0" i="0" dirty="0">
                <a:solidFill>
                  <a:srgbClr val="181717"/>
                </a:solidFill>
                <a:effectLst/>
                <a:latin typeface="Segoe UI" panose="020B0502040204020203" pitchFamily="34" charset="0"/>
              </a:rPr>
            </a:br>
            <a:endParaRPr lang="en-IN" dirty="0"/>
          </a:p>
        </p:txBody>
      </p:sp>
      <p:graphicFrame>
        <p:nvGraphicFramePr>
          <p:cNvPr id="4" name="Content Placeholder 3">
            <a:extLst>
              <a:ext uri="{FF2B5EF4-FFF2-40B4-BE49-F238E27FC236}">
                <a16:creationId xmlns:a16="http://schemas.microsoft.com/office/drawing/2014/main" id="{B4D06CC0-7064-483F-8243-DAFDD8643F3A}"/>
              </a:ext>
            </a:extLst>
          </p:cNvPr>
          <p:cNvGraphicFramePr>
            <a:graphicFrameLocks noGrp="1"/>
          </p:cNvGraphicFramePr>
          <p:nvPr>
            <p:ph idx="1"/>
            <p:extLst>
              <p:ext uri="{D42A27DB-BD31-4B8C-83A1-F6EECF244321}">
                <p14:modId xmlns:p14="http://schemas.microsoft.com/office/powerpoint/2010/main" val="2053098480"/>
              </p:ext>
            </p:extLst>
          </p:nvPr>
        </p:nvGraphicFramePr>
        <p:xfrm>
          <a:off x="1544715" y="1269506"/>
          <a:ext cx="9809085" cy="4749554"/>
        </p:xfrm>
        <a:graphic>
          <a:graphicData uri="http://schemas.openxmlformats.org/drawingml/2006/table">
            <a:tbl>
              <a:tblPr/>
              <a:tblGrid>
                <a:gridCol w="3269695">
                  <a:extLst>
                    <a:ext uri="{9D8B030D-6E8A-4147-A177-3AD203B41FA5}">
                      <a16:colId xmlns:a16="http://schemas.microsoft.com/office/drawing/2014/main" val="1355169034"/>
                    </a:ext>
                  </a:extLst>
                </a:gridCol>
                <a:gridCol w="3234215">
                  <a:extLst>
                    <a:ext uri="{9D8B030D-6E8A-4147-A177-3AD203B41FA5}">
                      <a16:colId xmlns:a16="http://schemas.microsoft.com/office/drawing/2014/main" val="1790685787"/>
                    </a:ext>
                  </a:extLst>
                </a:gridCol>
                <a:gridCol w="3305175">
                  <a:extLst>
                    <a:ext uri="{9D8B030D-6E8A-4147-A177-3AD203B41FA5}">
                      <a16:colId xmlns:a16="http://schemas.microsoft.com/office/drawing/2014/main" val="3209407687"/>
                    </a:ext>
                  </a:extLst>
                </a:gridCol>
              </a:tblGrid>
              <a:tr h="633274">
                <a:tc>
                  <a:txBody>
                    <a:bodyPr/>
                    <a:lstStyle/>
                    <a:p>
                      <a:pPr algn="l" fontAlgn="b"/>
                      <a:r>
                        <a:rPr lang="en-IN" b="0">
                          <a:solidFill>
                            <a:srgbClr val="FFFFFF"/>
                          </a:solidFill>
                          <a:effectLst/>
                        </a:rPr>
                        <a:t>HTTP Method</a:t>
                      </a:r>
                    </a:p>
                  </a:txBody>
                  <a:tcPr anchor="b">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63A9E0"/>
                    </a:solidFill>
                  </a:tcPr>
                </a:tc>
                <a:tc>
                  <a:txBody>
                    <a:bodyPr/>
                    <a:lstStyle/>
                    <a:p>
                      <a:pPr algn="l" fontAlgn="b"/>
                      <a:r>
                        <a:rPr lang="en-IN" b="0" dirty="0">
                          <a:solidFill>
                            <a:srgbClr val="FFFFFF"/>
                          </a:solidFill>
                          <a:effectLst/>
                        </a:rPr>
                        <a:t>Query String</a:t>
                      </a:r>
                    </a:p>
                  </a:txBody>
                  <a:tcPr anchor="b">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63A9E0"/>
                    </a:solidFill>
                  </a:tcPr>
                </a:tc>
                <a:tc>
                  <a:txBody>
                    <a:bodyPr/>
                    <a:lstStyle/>
                    <a:p>
                      <a:pPr algn="l" fontAlgn="b"/>
                      <a:r>
                        <a:rPr lang="en-IN" b="0">
                          <a:solidFill>
                            <a:srgbClr val="FFFFFF"/>
                          </a:solidFill>
                          <a:effectLst/>
                        </a:rPr>
                        <a:t>Request Body</a:t>
                      </a:r>
                    </a:p>
                  </a:txBody>
                  <a:tcPr anchor="b">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63A9E0"/>
                    </a:solidFill>
                  </a:tcPr>
                </a:tc>
                <a:extLst>
                  <a:ext uri="{0D108BD9-81ED-4DB2-BD59-A6C34878D82A}">
                    <a16:rowId xmlns:a16="http://schemas.microsoft.com/office/drawing/2014/main" val="1370846507"/>
                  </a:ext>
                </a:extLst>
              </a:tr>
              <a:tr h="1108229">
                <a:tc>
                  <a:txBody>
                    <a:bodyPr/>
                    <a:lstStyle/>
                    <a:p>
                      <a:pPr fontAlgn="t"/>
                      <a:r>
                        <a:rPr lang="en-IN" dirty="0">
                          <a:solidFill>
                            <a:srgbClr val="414141"/>
                          </a:solidFill>
                          <a:effectLst/>
                        </a:rPr>
                        <a:t>GET</a:t>
                      </a:r>
                    </a:p>
                  </a:txBody>
                  <a:tcPr>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tc>
                  <a:txBody>
                    <a:bodyPr/>
                    <a:lstStyle/>
                    <a:p>
                      <a:pPr fontAlgn="t"/>
                      <a:r>
                        <a:rPr lang="en-IN">
                          <a:solidFill>
                            <a:srgbClr val="414141"/>
                          </a:solidFill>
                          <a:effectLst/>
                        </a:rPr>
                        <a:t>Primitive Type,</a:t>
                      </a:r>
                      <a:br>
                        <a:rPr lang="en-IN">
                          <a:solidFill>
                            <a:srgbClr val="414141"/>
                          </a:solidFill>
                          <a:effectLst/>
                        </a:rPr>
                      </a:br>
                      <a:r>
                        <a:rPr lang="en-IN">
                          <a:solidFill>
                            <a:srgbClr val="414141"/>
                          </a:solidFill>
                          <a:effectLst/>
                        </a:rPr>
                        <a:t>Complex Type</a:t>
                      </a:r>
                    </a:p>
                  </a:txBody>
                  <a:tcPr>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tc>
                  <a:txBody>
                    <a:bodyPr/>
                    <a:lstStyle/>
                    <a:p>
                      <a:pPr fontAlgn="t"/>
                      <a:r>
                        <a:rPr lang="en-IN">
                          <a:solidFill>
                            <a:srgbClr val="414141"/>
                          </a:solidFill>
                          <a:effectLst/>
                        </a:rPr>
                        <a:t>NA</a:t>
                      </a:r>
                    </a:p>
                  </a:txBody>
                  <a:tcPr>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289173559"/>
                  </a:ext>
                </a:extLst>
              </a:tr>
              <a:tr h="633274">
                <a:tc>
                  <a:txBody>
                    <a:bodyPr/>
                    <a:lstStyle/>
                    <a:p>
                      <a:pPr fontAlgn="t"/>
                      <a:r>
                        <a:rPr lang="en-IN" dirty="0">
                          <a:solidFill>
                            <a:srgbClr val="414141"/>
                          </a:solidFill>
                          <a:effectLst/>
                        </a:rPr>
                        <a:t>POST</a:t>
                      </a:r>
                    </a:p>
                  </a:txBody>
                  <a:tcPr>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tc>
                  <a:txBody>
                    <a:bodyPr/>
                    <a:lstStyle/>
                    <a:p>
                      <a:pPr fontAlgn="t"/>
                      <a:r>
                        <a:rPr lang="en-IN" dirty="0">
                          <a:solidFill>
                            <a:srgbClr val="414141"/>
                          </a:solidFill>
                          <a:effectLst/>
                        </a:rPr>
                        <a:t>Primitive Type</a:t>
                      </a:r>
                    </a:p>
                  </a:txBody>
                  <a:tcPr>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tc>
                  <a:txBody>
                    <a:bodyPr/>
                    <a:lstStyle/>
                    <a:p>
                      <a:pPr fontAlgn="t"/>
                      <a:r>
                        <a:rPr lang="en-IN" dirty="0">
                          <a:solidFill>
                            <a:srgbClr val="414141"/>
                          </a:solidFill>
                          <a:effectLst/>
                        </a:rPr>
                        <a:t>Complex Type</a:t>
                      </a:r>
                    </a:p>
                  </a:txBody>
                  <a:tcPr>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extLst>
                  <a:ext uri="{0D108BD9-81ED-4DB2-BD59-A6C34878D82A}">
                    <a16:rowId xmlns:a16="http://schemas.microsoft.com/office/drawing/2014/main" val="3562244436"/>
                  </a:ext>
                </a:extLst>
              </a:tr>
              <a:tr h="633274">
                <a:tc>
                  <a:txBody>
                    <a:bodyPr/>
                    <a:lstStyle/>
                    <a:p>
                      <a:pPr fontAlgn="t"/>
                      <a:r>
                        <a:rPr lang="en-IN" dirty="0">
                          <a:solidFill>
                            <a:srgbClr val="414141"/>
                          </a:solidFill>
                          <a:effectLst/>
                        </a:rPr>
                        <a:t>PUT</a:t>
                      </a:r>
                    </a:p>
                  </a:txBody>
                  <a:tcPr>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tc>
                  <a:txBody>
                    <a:bodyPr/>
                    <a:lstStyle/>
                    <a:p>
                      <a:pPr fontAlgn="t"/>
                      <a:r>
                        <a:rPr lang="en-IN" dirty="0">
                          <a:solidFill>
                            <a:srgbClr val="414141"/>
                          </a:solidFill>
                          <a:effectLst/>
                        </a:rPr>
                        <a:t>Primitive Type</a:t>
                      </a:r>
                    </a:p>
                  </a:txBody>
                  <a:tcPr>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tc>
                  <a:txBody>
                    <a:bodyPr/>
                    <a:lstStyle/>
                    <a:p>
                      <a:pPr fontAlgn="t"/>
                      <a:r>
                        <a:rPr lang="en-IN" dirty="0">
                          <a:solidFill>
                            <a:srgbClr val="414141"/>
                          </a:solidFill>
                          <a:effectLst/>
                        </a:rPr>
                        <a:t>Complex Type</a:t>
                      </a:r>
                    </a:p>
                  </a:txBody>
                  <a:tcPr>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222160516"/>
                  </a:ext>
                </a:extLst>
              </a:tr>
              <a:tr h="633274">
                <a:tc>
                  <a:txBody>
                    <a:bodyPr/>
                    <a:lstStyle/>
                    <a:p>
                      <a:pPr fontAlgn="t"/>
                      <a:r>
                        <a:rPr lang="en-IN">
                          <a:solidFill>
                            <a:srgbClr val="414141"/>
                          </a:solidFill>
                          <a:effectLst/>
                        </a:rPr>
                        <a:t>PATCH</a:t>
                      </a:r>
                    </a:p>
                  </a:txBody>
                  <a:tcPr>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tc>
                  <a:txBody>
                    <a:bodyPr/>
                    <a:lstStyle/>
                    <a:p>
                      <a:pPr fontAlgn="t"/>
                      <a:r>
                        <a:rPr lang="en-IN">
                          <a:solidFill>
                            <a:srgbClr val="414141"/>
                          </a:solidFill>
                          <a:effectLst/>
                        </a:rPr>
                        <a:t>Primitive Type</a:t>
                      </a:r>
                    </a:p>
                  </a:txBody>
                  <a:tcPr>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tc>
                  <a:txBody>
                    <a:bodyPr/>
                    <a:lstStyle/>
                    <a:p>
                      <a:pPr fontAlgn="t"/>
                      <a:r>
                        <a:rPr lang="en-IN">
                          <a:solidFill>
                            <a:srgbClr val="414141"/>
                          </a:solidFill>
                          <a:effectLst/>
                        </a:rPr>
                        <a:t>Complex Type</a:t>
                      </a:r>
                    </a:p>
                  </a:txBody>
                  <a:tcPr>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extLst>
                  <a:ext uri="{0D108BD9-81ED-4DB2-BD59-A6C34878D82A}">
                    <a16:rowId xmlns:a16="http://schemas.microsoft.com/office/drawing/2014/main" val="2998818092"/>
                  </a:ext>
                </a:extLst>
              </a:tr>
              <a:tr h="1108229">
                <a:tc>
                  <a:txBody>
                    <a:bodyPr/>
                    <a:lstStyle/>
                    <a:p>
                      <a:pPr fontAlgn="t"/>
                      <a:r>
                        <a:rPr lang="en-IN" dirty="0">
                          <a:solidFill>
                            <a:srgbClr val="414141"/>
                          </a:solidFill>
                          <a:effectLst/>
                        </a:rPr>
                        <a:t>DELETE</a:t>
                      </a:r>
                    </a:p>
                  </a:txBody>
                  <a:tcPr>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tc>
                  <a:txBody>
                    <a:bodyPr/>
                    <a:lstStyle/>
                    <a:p>
                      <a:pPr fontAlgn="t"/>
                      <a:r>
                        <a:rPr lang="en-IN" dirty="0">
                          <a:solidFill>
                            <a:srgbClr val="414141"/>
                          </a:solidFill>
                          <a:effectLst/>
                        </a:rPr>
                        <a:t>Primitive Type,</a:t>
                      </a:r>
                      <a:br>
                        <a:rPr lang="en-IN" dirty="0">
                          <a:solidFill>
                            <a:srgbClr val="414141"/>
                          </a:solidFill>
                          <a:effectLst/>
                        </a:rPr>
                      </a:br>
                      <a:r>
                        <a:rPr lang="en-IN" dirty="0">
                          <a:solidFill>
                            <a:srgbClr val="414141"/>
                          </a:solidFill>
                          <a:effectLst/>
                        </a:rPr>
                        <a:t>Complex Type</a:t>
                      </a:r>
                    </a:p>
                  </a:txBody>
                  <a:tcPr>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tc>
                  <a:txBody>
                    <a:bodyPr/>
                    <a:lstStyle/>
                    <a:p>
                      <a:pPr fontAlgn="t"/>
                      <a:r>
                        <a:rPr lang="en-IN" dirty="0">
                          <a:solidFill>
                            <a:srgbClr val="414141"/>
                          </a:solidFill>
                          <a:effectLst/>
                        </a:rPr>
                        <a:t>NA</a:t>
                      </a:r>
                    </a:p>
                  </a:txBody>
                  <a:tcPr>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754363424"/>
                  </a:ext>
                </a:extLst>
              </a:tr>
            </a:tbl>
          </a:graphicData>
        </a:graphic>
      </p:graphicFrame>
    </p:spTree>
    <p:extLst>
      <p:ext uri="{BB962C8B-B14F-4D97-AF65-F5344CB8AC3E}">
        <p14:creationId xmlns:p14="http://schemas.microsoft.com/office/powerpoint/2010/main" val="173167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2B291-928D-45DE-A5EB-B3C985A517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21633C-9CD5-406E-8DD1-FED942A1C55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EE8EF11-F89B-4C3B-9A3D-143C291291B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1194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DEF9C-6EE0-4E1F-A70E-92FA26CCC99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B9E6C7E-1CAB-4AAA-9455-97442819723D}"/>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505DE411-0768-4587-9165-96155FAA39AC}"/>
              </a:ext>
            </a:extLst>
          </p:cNvPr>
          <p:cNvPicPr>
            <a:picLocks noChangeAspect="1"/>
          </p:cNvPicPr>
          <p:nvPr/>
        </p:nvPicPr>
        <p:blipFill>
          <a:blip r:embed="rId2"/>
          <a:stretch>
            <a:fillRect/>
          </a:stretch>
        </p:blipFill>
        <p:spPr>
          <a:xfrm>
            <a:off x="1395412" y="1825625"/>
            <a:ext cx="9001125" cy="4371975"/>
          </a:xfrm>
          <a:prstGeom prst="rect">
            <a:avLst/>
          </a:prstGeom>
        </p:spPr>
      </p:pic>
    </p:spTree>
    <p:extLst>
      <p:ext uri="{BB962C8B-B14F-4D97-AF65-F5344CB8AC3E}">
        <p14:creationId xmlns:p14="http://schemas.microsoft.com/office/powerpoint/2010/main" val="2172099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EE2FB-358D-4B41-B700-6B3A22FE965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3072D3A-D2E1-4226-8C74-BB972A075BE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2CF1CD1-9282-4C34-8936-30AFFE4202C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78561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B2F52-AAFE-4DA2-B10D-C9033076993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B7297E2-2490-4E8A-9A67-49EEA8007AE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1182EF9-651F-4D8A-86FB-0254EB1CC60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23311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3B563-B130-48C0-9AC8-6957EDD357D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3F0EF8D-B13F-4653-858C-790505C4622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BB0E101-D1CE-4BE2-BC2F-6E7106B06BB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28560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8ED1-6EF7-48EE-BC4B-2D56936F2FA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1699A30-4EB2-4277-90E3-9379C43686F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D2D4A85-E332-4B54-9FD8-32AD3B4440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8110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9A418-BD5B-42AD-A95E-4F880E8722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27ED05B-E90F-4DB7-802A-AAC19272562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F77D3CF-1D25-41E6-97E7-7CE6FD79B64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70186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70B4-DDAA-4697-AF86-D517F130381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A3993D8-2F7B-492D-AF14-D49A0A0282E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DC5EFA6-6344-4D64-B41E-18805EF0ABD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161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76304-961F-4900-B98D-53D42BC989F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AA107E-E271-44BC-B6E3-B6F46B5463F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FB764EF-8937-405E-BEC6-C1B37A002F8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42166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7CA3-1753-476C-A181-676AC43F98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24C72E4-F56B-4CE6-B060-FB80C1B6E04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68D9543-5A4A-42BF-B899-31FAF1F6FDE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8974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8B595-5E40-4136-81DA-F09D8A8E55E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4856D31-4220-4690-AC82-75AD491BCDE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37CA8C3-04AE-4489-B242-A39592D44F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88361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4928-C494-46A8-A47A-A2EFC6134E3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A241B62-A04E-47DA-8AC4-A40ABBD615D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5B88F72-1E31-49B0-8B8B-B944AEEE33A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42226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021BD-1FF2-4746-9003-11BDFEBACA20}"/>
              </a:ext>
            </a:extLst>
          </p:cNvPr>
          <p:cNvSpPr>
            <a:spLocks noGrp="1"/>
          </p:cNvSpPr>
          <p:nvPr>
            <p:ph type="title"/>
          </p:nvPr>
        </p:nvSpPr>
        <p:spPr/>
        <p:txBody>
          <a:bodyPr/>
          <a:lstStyle/>
          <a:p>
            <a:r>
              <a:rPr lang="en-US" b="0" i="0" dirty="0">
                <a:solidFill>
                  <a:srgbClr val="181717"/>
                </a:solidFill>
                <a:effectLst/>
                <a:latin typeface="Segoe UI" panose="020B0502040204020203" pitchFamily="34" charset="0"/>
              </a:rPr>
              <a:t>ASP.NET Web API Characteristics</a:t>
            </a:r>
            <a:br>
              <a:rPr lang="en-US" b="0" i="0" dirty="0">
                <a:solidFill>
                  <a:srgbClr val="181717"/>
                </a:solidFill>
                <a:effectLst/>
                <a:latin typeface="Segoe UI" panose="020B0502040204020203" pitchFamily="34" charset="0"/>
              </a:rPr>
            </a:br>
            <a:endParaRPr lang="en-IN" dirty="0"/>
          </a:p>
        </p:txBody>
      </p:sp>
      <p:sp>
        <p:nvSpPr>
          <p:cNvPr id="3" name="Content Placeholder 2">
            <a:extLst>
              <a:ext uri="{FF2B5EF4-FFF2-40B4-BE49-F238E27FC236}">
                <a16:creationId xmlns:a16="http://schemas.microsoft.com/office/drawing/2014/main" id="{596E7BD3-5EB1-4540-8AF8-54B7147836DA}"/>
              </a:ext>
            </a:extLst>
          </p:cNvPr>
          <p:cNvSpPr>
            <a:spLocks noGrp="1"/>
          </p:cNvSpPr>
          <p:nvPr>
            <p:ph idx="1"/>
          </p:nvPr>
        </p:nvSpPr>
        <p:spPr/>
        <p:txBody>
          <a:bodyPr>
            <a:normAutofit fontScale="92500" lnSpcReduction="20000"/>
          </a:bodyPr>
          <a:lstStyle/>
          <a:p>
            <a:pPr algn="just">
              <a:lnSpc>
                <a:spcPct val="150000"/>
              </a:lnSpc>
              <a:buFont typeface="+mj-lt"/>
              <a:buAutoNum type="arabicPeriod"/>
            </a:pPr>
            <a:r>
              <a:rPr lang="en-IN" sz="1800" b="0" i="0" dirty="0">
                <a:solidFill>
                  <a:srgbClr val="181717"/>
                </a:solidFill>
                <a:effectLst/>
                <a:latin typeface="Verdana" panose="020B0604030504040204" pitchFamily="34" charset="0"/>
              </a:rPr>
              <a:t>ASP.NET Web API is an ideal platform for building RESTful services.</a:t>
            </a:r>
          </a:p>
          <a:p>
            <a:pPr algn="just">
              <a:lnSpc>
                <a:spcPct val="150000"/>
              </a:lnSpc>
              <a:buFont typeface="+mj-lt"/>
              <a:buAutoNum type="arabicPeriod"/>
            </a:pPr>
            <a:r>
              <a:rPr lang="en-IN" sz="1800" b="0" i="0" dirty="0">
                <a:solidFill>
                  <a:srgbClr val="181717"/>
                </a:solidFill>
                <a:effectLst/>
                <a:latin typeface="Verdana" panose="020B0604030504040204" pitchFamily="34" charset="0"/>
              </a:rPr>
              <a:t>ASP.NET Web API is built on top of ASP.NET and supports ASP.NET request/response pipeline</a:t>
            </a:r>
          </a:p>
          <a:p>
            <a:pPr algn="just">
              <a:lnSpc>
                <a:spcPct val="150000"/>
              </a:lnSpc>
              <a:buFont typeface="+mj-lt"/>
              <a:buAutoNum type="arabicPeriod"/>
            </a:pPr>
            <a:r>
              <a:rPr lang="en-IN" sz="1800" b="0" i="0" dirty="0">
                <a:solidFill>
                  <a:srgbClr val="181717"/>
                </a:solidFill>
                <a:effectLst/>
                <a:latin typeface="Verdana" panose="020B0604030504040204" pitchFamily="34" charset="0"/>
              </a:rPr>
              <a:t>ASP.NET Web API maps HTTP verbs to method names.</a:t>
            </a:r>
          </a:p>
          <a:p>
            <a:pPr algn="just">
              <a:lnSpc>
                <a:spcPct val="150000"/>
              </a:lnSpc>
              <a:buFont typeface="+mj-lt"/>
              <a:buAutoNum type="arabicPeriod"/>
            </a:pPr>
            <a:r>
              <a:rPr lang="en-IN" sz="1800" b="0" i="0" dirty="0">
                <a:solidFill>
                  <a:srgbClr val="181717"/>
                </a:solidFill>
                <a:effectLst/>
                <a:latin typeface="Verdana" panose="020B0604030504040204" pitchFamily="34" charset="0"/>
              </a:rPr>
              <a:t>ASP.NET Web API supports different formats of response data. Built-in support for JSON, XML, BSON format.</a:t>
            </a:r>
          </a:p>
          <a:p>
            <a:pPr algn="just">
              <a:lnSpc>
                <a:spcPct val="150000"/>
              </a:lnSpc>
              <a:buFont typeface="+mj-lt"/>
              <a:buAutoNum type="arabicPeriod"/>
            </a:pPr>
            <a:r>
              <a:rPr lang="en-IN" sz="1800" b="0" i="0" dirty="0">
                <a:solidFill>
                  <a:srgbClr val="181717"/>
                </a:solidFill>
                <a:effectLst/>
                <a:latin typeface="Verdana" panose="020B0604030504040204" pitchFamily="34" charset="0"/>
              </a:rPr>
              <a:t>ASP.NET Web API can be hosted in IIS, Self-hosted or other web server that supports .NET 4.0+.</a:t>
            </a:r>
          </a:p>
          <a:p>
            <a:pPr algn="just">
              <a:lnSpc>
                <a:spcPct val="150000"/>
              </a:lnSpc>
              <a:buFont typeface="+mj-lt"/>
              <a:buAutoNum type="arabicPeriod"/>
            </a:pPr>
            <a:r>
              <a:rPr lang="en-IN" sz="1800" b="0" i="0" dirty="0">
                <a:solidFill>
                  <a:srgbClr val="181717"/>
                </a:solidFill>
                <a:effectLst/>
                <a:latin typeface="Verdana" panose="020B0604030504040204" pitchFamily="34" charset="0"/>
              </a:rPr>
              <a:t>ASP.NET Web API framework includes new </a:t>
            </a:r>
            <a:r>
              <a:rPr lang="en-IN" sz="1800" b="0" i="0" dirty="0" err="1">
                <a:solidFill>
                  <a:srgbClr val="181717"/>
                </a:solidFill>
                <a:effectLst/>
                <a:latin typeface="Verdana" panose="020B0604030504040204" pitchFamily="34" charset="0"/>
              </a:rPr>
              <a:t>HttpClient</a:t>
            </a:r>
            <a:r>
              <a:rPr lang="en-IN" sz="1800" b="0" i="0" dirty="0">
                <a:solidFill>
                  <a:srgbClr val="181717"/>
                </a:solidFill>
                <a:effectLst/>
                <a:latin typeface="Verdana" panose="020B0604030504040204" pitchFamily="34" charset="0"/>
              </a:rPr>
              <a:t> to communicate with Web API server. </a:t>
            </a:r>
            <a:r>
              <a:rPr lang="en-IN" sz="1800" b="0" i="0" dirty="0" err="1">
                <a:solidFill>
                  <a:srgbClr val="181717"/>
                </a:solidFill>
                <a:effectLst/>
                <a:latin typeface="Verdana" panose="020B0604030504040204" pitchFamily="34" charset="0"/>
              </a:rPr>
              <a:t>HttpClient</a:t>
            </a:r>
            <a:r>
              <a:rPr lang="en-IN" sz="1800" b="0" i="0" dirty="0">
                <a:solidFill>
                  <a:srgbClr val="181717"/>
                </a:solidFill>
                <a:effectLst/>
                <a:latin typeface="Verdana" panose="020B0604030504040204" pitchFamily="34" charset="0"/>
              </a:rPr>
              <a:t> can be used in ASP.MVC server side, Windows Form application, Console application or other apps.</a:t>
            </a:r>
          </a:p>
          <a:p>
            <a:pPr marL="0" indent="0">
              <a:buNone/>
            </a:pPr>
            <a:endParaRPr lang="en-IN" dirty="0"/>
          </a:p>
        </p:txBody>
      </p:sp>
    </p:spTree>
    <p:extLst>
      <p:ext uri="{BB962C8B-B14F-4D97-AF65-F5344CB8AC3E}">
        <p14:creationId xmlns:p14="http://schemas.microsoft.com/office/powerpoint/2010/main" val="16624272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0A39-41AE-4BF0-B694-BA74A99EDB4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7B310E-6B3B-44F2-9BC5-04C5E0E0920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F787FA2-1403-471A-A8B2-647371C3F792}"/>
              </a:ext>
            </a:extLst>
          </p:cNvPr>
          <p:cNvPicPr>
            <a:picLocks noChangeAspect="1"/>
          </p:cNvPicPr>
          <p:nvPr/>
        </p:nvPicPr>
        <p:blipFill>
          <a:blip r:embed="rId2"/>
          <a:stretch>
            <a:fillRect/>
          </a:stretch>
        </p:blipFill>
        <p:spPr>
          <a:xfrm>
            <a:off x="-8878" y="0"/>
            <a:ext cx="12192000" cy="6858000"/>
          </a:xfrm>
          <a:prstGeom prst="rect">
            <a:avLst/>
          </a:prstGeom>
        </p:spPr>
      </p:pic>
    </p:spTree>
    <p:extLst>
      <p:ext uri="{BB962C8B-B14F-4D97-AF65-F5344CB8AC3E}">
        <p14:creationId xmlns:p14="http://schemas.microsoft.com/office/powerpoint/2010/main" val="3388450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CB66C-1551-4891-8630-85D58B52244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B64E07-466F-4FC3-B510-56582C99566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4936AEC-F244-4B75-A0E8-8E69EDCF786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5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A2C3E-0286-4CE8-AC5B-79BFE33B6DA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F7B9327-DF36-4360-9D8E-06C0A7ACE90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E1B188F-E709-44A9-8510-32E19CA9195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2948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5E9B-DA63-4ECC-AD89-D43FE596524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A23860E-8E49-4DAC-8D4E-5FA006AE284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25678E1-7DD9-422C-AA28-DB8CC94B8A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41271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02729-85F0-4046-97A4-FEBE79ADB94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4217A46-0100-402E-BDD1-1D32FD3F1FE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4A408E5-17F1-4627-9B89-6A3E48DA7B3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94038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07D8-9B5F-484A-B74B-BC61DC9F00A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D33B22-66E3-48F2-BCE9-7327B0E469A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9551F102-B2CB-471D-B3CC-5A713658104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4631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7E6E2-D4E8-4DC2-8EF7-86D76F25C39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EC9B164-26DA-4089-96DC-70A1E06B34F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7CB5885-5AD4-4F33-98A0-AC45CE54FFD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390946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eb API Routing">
            <a:extLst>
              <a:ext uri="{FF2B5EF4-FFF2-40B4-BE49-F238E27FC236}">
                <a16:creationId xmlns:a16="http://schemas.microsoft.com/office/drawing/2014/main" id="{F57C6663-32F5-40DD-8D28-490BAE40C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461" y="852256"/>
            <a:ext cx="11193981" cy="4980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939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765C-CB73-4175-83C1-D12E2976352F}"/>
              </a:ext>
            </a:extLst>
          </p:cNvPr>
          <p:cNvSpPr>
            <a:spLocks noGrp="1"/>
          </p:cNvSpPr>
          <p:nvPr>
            <p:ph type="title"/>
          </p:nvPr>
        </p:nvSpPr>
        <p:spPr/>
        <p:txBody>
          <a:bodyPr/>
          <a:lstStyle/>
          <a:p>
            <a:r>
              <a:rPr lang="en-IN" b="1" dirty="0" err="1">
                <a:solidFill>
                  <a:srgbClr val="333333"/>
                </a:solidFill>
                <a:effectLst/>
                <a:latin typeface="Arial" panose="020B0604020202020204" pitchFamily="34" charset="0"/>
              </a:rPr>
              <a:t>MediaTypeFormatter</a:t>
            </a:r>
            <a:endParaRPr lang="en-IN" dirty="0"/>
          </a:p>
        </p:txBody>
      </p:sp>
      <p:sp>
        <p:nvSpPr>
          <p:cNvPr id="3" name="Content Placeholder 2">
            <a:extLst>
              <a:ext uri="{FF2B5EF4-FFF2-40B4-BE49-F238E27FC236}">
                <a16:creationId xmlns:a16="http://schemas.microsoft.com/office/drawing/2014/main" id="{B37C4143-ADD2-4414-A578-D5F62545D27D}"/>
              </a:ext>
            </a:extLst>
          </p:cNvPr>
          <p:cNvSpPr>
            <a:spLocks noGrp="1"/>
          </p:cNvSpPr>
          <p:nvPr>
            <p:ph idx="1"/>
          </p:nvPr>
        </p:nvSpPr>
        <p:spPr/>
        <p:txBody>
          <a:bodyPr/>
          <a:lstStyle/>
          <a:p>
            <a:pPr algn="l">
              <a:buFont typeface="Arial" panose="020B0604020202020204" pitchFamily="34" charset="0"/>
              <a:buChar char="•"/>
            </a:pPr>
            <a:r>
              <a:rPr lang="en-US" b="0" i="0" dirty="0">
                <a:solidFill>
                  <a:srgbClr val="333333"/>
                </a:solidFill>
                <a:effectLst/>
                <a:latin typeface="arial" panose="020B0604020202020204" pitchFamily="34" charset="0"/>
              </a:rPr>
              <a:t>How to return only JSON from ASP.NET Web API Service irrespective of the Accept header value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dirty="0">
                <a:solidFill>
                  <a:srgbClr val="333333"/>
                </a:solidFill>
                <a:effectLst/>
                <a:latin typeface="arial" panose="020B0604020202020204" pitchFamily="34" charset="0"/>
              </a:rPr>
              <a:t>How to return only XML from ASP.NET Web API Service irrespective of the Accept header value</a:t>
            </a:r>
            <a:endParaRPr lang="en-US" b="0" i="0" dirty="0">
              <a:solidFill>
                <a:srgbClr val="333333"/>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1802101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DDD59-1D0F-4CCE-AD27-1B6604EF0981}"/>
              </a:ext>
            </a:extLst>
          </p:cNvPr>
          <p:cNvSpPr>
            <a:spLocks noGrp="1"/>
          </p:cNvSpPr>
          <p:nvPr>
            <p:ph type="title"/>
          </p:nvPr>
        </p:nvSpPr>
        <p:spPr/>
        <p:txBody>
          <a:bodyPr/>
          <a:lstStyle/>
          <a:p>
            <a:r>
              <a:rPr lang="en-IN" b="1" i="0" dirty="0">
                <a:solidFill>
                  <a:srgbClr val="333333"/>
                </a:solidFill>
                <a:effectLst/>
                <a:latin typeface="arial" panose="020B0604020202020204" pitchFamily="34" charset="0"/>
              </a:rPr>
              <a:t>What is </a:t>
            </a:r>
            <a:r>
              <a:rPr lang="en-IN" b="1" i="0" dirty="0" err="1">
                <a:solidFill>
                  <a:srgbClr val="333333"/>
                </a:solidFill>
                <a:effectLst/>
                <a:latin typeface="arial" panose="020B0604020202020204" pitchFamily="34" charset="0"/>
              </a:rPr>
              <a:t>MediaTypeFormatter</a:t>
            </a:r>
            <a:endParaRPr lang="en-IN" dirty="0"/>
          </a:p>
        </p:txBody>
      </p:sp>
      <p:sp>
        <p:nvSpPr>
          <p:cNvPr id="3" name="Content Placeholder 2">
            <a:extLst>
              <a:ext uri="{FF2B5EF4-FFF2-40B4-BE49-F238E27FC236}">
                <a16:creationId xmlns:a16="http://schemas.microsoft.com/office/drawing/2014/main" id="{F774E624-225B-4569-BCAD-02564A616EAE}"/>
              </a:ext>
            </a:extLst>
          </p:cNvPr>
          <p:cNvSpPr>
            <a:spLocks noGrp="1"/>
          </p:cNvSpPr>
          <p:nvPr>
            <p:ph idx="1"/>
          </p:nvPr>
        </p:nvSpPr>
        <p:spPr/>
        <p:txBody>
          <a:bodyPr/>
          <a:lstStyle/>
          <a:p>
            <a:r>
              <a:rPr lang="en-IN" b="0" i="0" dirty="0" err="1">
                <a:solidFill>
                  <a:srgbClr val="0000FF"/>
                </a:solidFill>
                <a:effectLst/>
                <a:latin typeface="arial" panose="020B0604020202020204" pitchFamily="34" charset="0"/>
              </a:rPr>
              <a:t>MediaTypeFormatter</a:t>
            </a:r>
            <a:r>
              <a:rPr lang="en-IN" b="0" i="0" dirty="0">
                <a:solidFill>
                  <a:srgbClr val="333333"/>
                </a:solidFill>
                <a:effectLst/>
                <a:latin typeface="arial" panose="020B0604020202020204" pitchFamily="34" charset="0"/>
              </a:rPr>
              <a:t> is an abstract class from which </a:t>
            </a:r>
            <a:r>
              <a:rPr lang="en-IN" b="0" i="0" dirty="0" err="1">
                <a:solidFill>
                  <a:srgbClr val="0000FF"/>
                </a:solidFill>
                <a:effectLst/>
                <a:latin typeface="arial" panose="020B0604020202020204" pitchFamily="34" charset="0"/>
              </a:rPr>
              <a:t>JsonMediaTypeFormatter</a:t>
            </a:r>
            <a:r>
              <a:rPr lang="en-IN" b="0" i="0" dirty="0">
                <a:solidFill>
                  <a:srgbClr val="0000FF"/>
                </a:solidFill>
                <a:effectLst/>
                <a:latin typeface="arial" panose="020B0604020202020204" pitchFamily="34" charset="0"/>
              </a:rPr>
              <a:t> </a:t>
            </a:r>
            <a:r>
              <a:rPr lang="en-IN" b="0" i="0" dirty="0">
                <a:solidFill>
                  <a:srgbClr val="333333"/>
                </a:solidFill>
                <a:effectLst/>
                <a:latin typeface="arial" panose="020B0604020202020204" pitchFamily="34" charset="0"/>
              </a:rPr>
              <a:t>and </a:t>
            </a:r>
            <a:r>
              <a:rPr lang="en-IN" b="0" i="0" dirty="0" err="1">
                <a:solidFill>
                  <a:srgbClr val="0000FF"/>
                </a:solidFill>
                <a:effectLst/>
                <a:latin typeface="arial" panose="020B0604020202020204" pitchFamily="34" charset="0"/>
              </a:rPr>
              <a:t>XmlMediaTypeFormatter</a:t>
            </a:r>
            <a:r>
              <a:rPr lang="en-IN" b="0" i="0" dirty="0">
                <a:solidFill>
                  <a:srgbClr val="0000FF"/>
                </a:solidFill>
                <a:effectLst/>
                <a:latin typeface="arial" panose="020B0604020202020204" pitchFamily="34" charset="0"/>
              </a:rPr>
              <a:t> </a:t>
            </a:r>
            <a:r>
              <a:rPr lang="en-IN" b="0" i="0" dirty="0">
                <a:solidFill>
                  <a:srgbClr val="333333"/>
                </a:solidFill>
                <a:effectLst/>
                <a:latin typeface="arial" panose="020B0604020202020204" pitchFamily="34" charset="0"/>
              </a:rPr>
              <a:t>classes inherit from. </a:t>
            </a:r>
            <a:r>
              <a:rPr lang="en-IN" b="0" i="0" dirty="0" err="1">
                <a:solidFill>
                  <a:srgbClr val="333333"/>
                </a:solidFill>
                <a:effectLst/>
                <a:latin typeface="arial" panose="020B0604020202020204" pitchFamily="34" charset="0"/>
              </a:rPr>
              <a:t>JsonMediaTypeFormatter</a:t>
            </a:r>
            <a:r>
              <a:rPr lang="en-IN" b="0" i="0" dirty="0">
                <a:solidFill>
                  <a:srgbClr val="333333"/>
                </a:solidFill>
                <a:effectLst/>
                <a:latin typeface="arial" panose="020B0604020202020204" pitchFamily="34" charset="0"/>
              </a:rPr>
              <a:t> handles JSON and </a:t>
            </a:r>
            <a:r>
              <a:rPr lang="en-IN" b="0" i="0" dirty="0" err="1">
                <a:solidFill>
                  <a:srgbClr val="333333"/>
                </a:solidFill>
                <a:effectLst/>
                <a:latin typeface="arial" panose="020B0604020202020204" pitchFamily="34" charset="0"/>
              </a:rPr>
              <a:t>XmlMediaTypeFormatter</a:t>
            </a:r>
            <a:r>
              <a:rPr lang="en-IN" b="0" i="0" dirty="0">
                <a:solidFill>
                  <a:srgbClr val="333333"/>
                </a:solidFill>
                <a:effectLst/>
                <a:latin typeface="arial" panose="020B0604020202020204" pitchFamily="34" charset="0"/>
              </a:rPr>
              <a:t> handles XML.</a:t>
            </a:r>
            <a:endParaRPr lang="en-IN" dirty="0"/>
          </a:p>
        </p:txBody>
      </p:sp>
      <p:pic>
        <p:nvPicPr>
          <p:cNvPr id="4" name="Picture 3">
            <a:extLst>
              <a:ext uri="{FF2B5EF4-FFF2-40B4-BE49-F238E27FC236}">
                <a16:creationId xmlns:a16="http://schemas.microsoft.com/office/drawing/2014/main" id="{B2AA9DC3-2636-48AA-8922-1A42999B366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06011" y="3693160"/>
            <a:ext cx="9979978" cy="3050539"/>
          </a:xfrm>
          <a:prstGeom prst="rect">
            <a:avLst/>
          </a:prstGeom>
          <a:noFill/>
          <a:ln>
            <a:noFill/>
          </a:ln>
        </p:spPr>
      </p:pic>
    </p:spTree>
    <p:extLst>
      <p:ext uri="{BB962C8B-B14F-4D97-AF65-F5344CB8AC3E}">
        <p14:creationId xmlns:p14="http://schemas.microsoft.com/office/powerpoint/2010/main" val="3251219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33994-45BF-4BD3-9808-C9981A7B8A87}"/>
              </a:ext>
            </a:extLst>
          </p:cNvPr>
          <p:cNvSpPr>
            <a:spLocks noGrp="1"/>
          </p:cNvSpPr>
          <p:nvPr>
            <p:ph type="title"/>
          </p:nvPr>
        </p:nvSpPr>
        <p:spPr/>
        <p:txBody>
          <a:bodyPr/>
          <a:lstStyle/>
          <a:p>
            <a:r>
              <a:rPr lang="en-IN" dirty="0"/>
              <a:t>Version</a:t>
            </a:r>
          </a:p>
        </p:txBody>
      </p:sp>
      <p:sp>
        <p:nvSpPr>
          <p:cNvPr id="3" name="Content Placeholder 2">
            <a:extLst>
              <a:ext uri="{FF2B5EF4-FFF2-40B4-BE49-F238E27FC236}">
                <a16:creationId xmlns:a16="http://schemas.microsoft.com/office/drawing/2014/main" id="{E2FFA003-3F3E-443F-A5EE-3610C085C8A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C845FC5-1956-4E0A-9DC0-842E0C8BEC40}"/>
              </a:ext>
            </a:extLst>
          </p:cNvPr>
          <p:cNvPicPr>
            <a:picLocks noChangeAspect="1"/>
          </p:cNvPicPr>
          <p:nvPr/>
        </p:nvPicPr>
        <p:blipFill>
          <a:blip r:embed="rId2"/>
          <a:stretch>
            <a:fillRect/>
          </a:stretch>
        </p:blipFill>
        <p:spPr>
          <a:xfrm>
            <a:off x="1104900" y="2700337"/>
            <a:ext cx="9982200" cy="1457325"/>
          </a:xfrm>
          <a:prstGeom prst="rect">
            <a:avLst/>
          </a:prstGeom>
        </p:spPr>
      </p:pic>
    </p:spTree>
    <p:extLst>
      <p:ext uri="{BB962C8B-B14F-4D97-AF65-F5344CB8AC3E}">
        <p14:creationId xmlns:p14="http://schemas.microsoft.com/office/powerpoint/2010/main" val="9812874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9283E-644B-4C8C-AC09-168BDA4FC02E}"/>
              </a:ext>
            </a:extLst>
          </p:cNvPr>
          <p:cNvSpPr>
            <a:spLocks noGrp="1"/>
          </p:cNvSpPr>
          <p:nvPr>
            <p:ph type="title"/>
          </p:nvPr>
        </p:nvSpPr>
        <p:spPr/>
        <p:txBody>
          <a:bodyPr>
            <a:noAutofit/>
          </a:bodyPr>
          <a:lstStyle/>
          <a:p>
            <a:r>
              <a:rPr lang="en-US" sz="3600" b="1" i="0" dirty="0">
                <a:solidFill>
                  <a:srgbClr val="333333"/>
                </a:solidFill>
                <a:effectLst/>
                <a:latin typeface="arial" panose="020B0604020202020204" pitchFamily="34" charset="0"/>
              </a:rPr>
              <a:t>How to return only JSON from ASP.NET Web API Service irrespective of the Accept header value</a:t>
            </a:r>
            <a:endParaRPr lang="en-IN" sz="3600" dirty="0"/>
          </a:p>
        </p:txBody>
      </p:sp>
      <p:sp>
        <p:nvSpPr>
          <p:cNvPr id="3" name="Content Placeholder 2">
            <a:extLst>
              <a:ext uri="{FF2B5EF4-FFF2-40B4-BE49-F238E27FC236}">
                <a16:creationId xmlns:a16="http://schemas.microsoft.com/office/drawing/2014/main" id="{F1AA4FBD-E73D-4F8D-A909-22073393A135}"/>
              </a:ext>
            </a:extLst>
          </p:cNvPr>
          <p:cNvSpPr>
            <a:spLocks noGrp="1"/>
          </p:cNvSpPr>
          <p:nvPr>
            <p:ph idx="1"/>
          </p:nvPr>
        </p:nvSpPr>
        <p:spPr/>
        <p:txBody>
          <a:bodyPr>
            <a:normAutofit fontScale="92500"/>
          </a:bodyPr>
          <a:lstStyle/>
          <a:p>
            <a:r>
              <a:rPr lang="en-US" dirty="0"/>
              <a:t>Include the following line in Register() method of </a:t>
            </a:r>
            <a:r>
              <a:rPr lang="en-US" dirty="0" err="1"/>
              <a:t>WebApiConfig.cs</a:t>
            </a:r>
            <a:r>
              <a:rPr lang="en-US" dirty="0"/>
              <a:t> file in </a:t>
            </a:r>
            <a:r>
              <a:rPr lang="en-US" dirty="0" err="1"/>
              <a:t>App_Start</a:t>
            </a:r>
            <a:r>
              <a:rPr lang="en-US" dirty="0"/>
              <a:t> folder. This line of code completely removes </a:t>
            </a:r>
            <a:r>
              <a:rPr lang="en-US" dirty="0" err="1"/>
              <a:t>XmlFormatter</a:t>
            </a:r>
            <a:r>
              <a:rPr lang="en-US" dirty="0"/>
              <a:t> which forces ASP.NET Web API to always return JSON irrespective of the Accept header value in the client request. Use this technique when you want your service to support only JSON and not XML. </a:t>
            </a:r>
          </a:p>
          <a:p>
            <a:endParaRPr lang="en-US" dirty="0"/>
          </a:p>
          <a:p>
            <a:r>
              <a:rPr lang="en-US" dirty="0"/>
              <a:t>With this change, irrespective of the Accept header value (application/xml or application/json), the Web API service is always going to return JSON.</a:t>
            </a:r>
          </a:p>
          <a:p>
            <a:endParaRPr lang="en-US" dirty="0"/>
          </a:p>
          <a:p>
            <a:r>
              <a:rPr lang="en-US" dirty="0" err="1">
                <a:solidFill>
                  <a:srgbClr val="0070C0"/>
                </a:solidFill>
              </a:rPr>
              <a:t>config.Formatters.Remove</a:t>
            </a:r>
            <a:r>
              <a:rPr lang="en-US" dirty="0">
                <a:solidFill>
                  <a:srgbClr val="0070C0"/>
                </a:solidFill>
              </a:rPr>
              <a:t>(</a:t>
            </a:r>
            <a:r>
              <a:rPr lang="en-US" dirty="0" err="1">
                <a:solidFill>
                  <a:srgbClr val="0070C0"/>
                </a:solidFill>
              </a:rPr>
              <a:t>config.Formatters.XmlFormatter</a:t>
            </a:r>
            <a:r>
              <a:rPr lang="en-US" dirty="0">
                <a:solidFill>
                  <a:srgbClr val="0070C0"/>
                </a:solidFill>
              </a:rPr>
              <a:t>);</a:t>
            </a:r>
            <a:endParaRPr lang="en-IN" dirty="0">
              <a:solidFill>
                <a:srgbClr val="0070C0"/>
              </a:solidFill>
            </a:endParaRPr>
          </a:p>
        </p:txBody>
      </p:sp>
    </p:spTree>
    <p:extLst>
      <p:ext uri="{BB962C8B-B14F-4D97-AF65-F5344CB8AC3E}">
        <p14:creationId xmlns:p14="http://schemas.microsoft.com/office/powerpoint/2010/main" val="26468319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D28BC-6BB0-41AB-A344-FF638E30F9AF}"/>
              </a:ext>
            </a:extLst>
          </p:cNvPr>
          <p:cNvSpPr>
            <a:spLocks noGrp="1"/>
          </p:cNvSpPr>
          <p:nvPr>
            <p:ph type="title"/>
          </p:nvPr>
        </p:nvSpPr>
        <p:spPr/>
        <p:txBody>
          <a:bodyPr>
            <a:normAutofit fontScale="90000"/>
          </a:bodyPr>
          <a:lstStyle/>
          <a:p>
            <a:r>
              <a:rPr lang="en-US" b="1" i="0" dirty="0">
                <a:solidFill>
                  <a:srgbClr val="333333"/>
                </a:solidFill>
                <a:effectLst/>
                <a:latin typeface="arial" panose="020B0604020202020204" pitchFamily="34" charset="0"/>
              </a:rPr>
              <a:t>How to return only XML from ASP.NET Web API Service irrespective of the Accept header value</a:t>
            </a:r>
            <a:endParaRPr lang="en-IN" dirty="0"/>
          </a:p>
        </p:txBody>
      </p:sp>
      <p:sp>
        <p:nvSpPr>
          <p:cNvPr id="3" name="Content Placeholder 2">
            <a:extLst>
              <a:ext uri="{FF2B5EF4-FFF2-40B4-BE49-F238E27FC236}">
                <a16:creationId xmlns:a16="http://schemas.microsoft.com/office/drawing/2014/main" id="{C7F81AA9-8DAC-437B-AE76-124A48875DEE}"/>
              </a:ext>
            </a:extLst>
          </p:cNvPr>
          <p:cNvSpPr>
            <a:spLocks noGrp="1"/>
          </p:cNvSpPr>
          <p:nvPr>
            <p:ph idx="1"/>
          </p:nvPr>
        </p:nvSpPr>
        <p:spPr/>
        <p:txBody>
          <a:bodyPr>
            <a:normAutofit fontScale="92500"/>
          </a:bodyPr>
          <a:lstStyle/>
          <a:p>
            <a:r>
              <a:rPr lang="en-US" dirty="0"/>
              <a:t>Include the following line in Register() method of </a:t>
            </a:r>
            <a:r>
              <a:rPr lang="en-US" dirty="0" err="1"/>
              <a:t>WebApiConfig.cs</a:t>
            </a:r>
            <a:r>
              <a:rPr lang="en-US" dirty="0"/>
              <a:t> file in </a:t>
            </a:r>
            <a:r>
              <a:rPr lang="en-US" dirty="0" err="1"/>
              <a:t>App_Start</a:t>
            </a:r>
            <a:r>
              <a:rPr lang="en-US" dirty="0"/>
              <a:t> folder. This line of code completely removes </a:t>
            </a:r>
            <a:r>
              <a:rPr lang="en-US" dirty="0" err="1"/>
              <a:t>JsonFormatter</a:t>
            </a:r>
            <a:r>
              <a:rPr lang="en-US" dirty="0"/>
              <a:t> which forces ASP.NET Web API to always return XML irrespective of the Accept header value in the client request. Use this technique when you want your service to support only XML and not JSON.</a:t>
            </a:r>
          </a:p>
          <a:p>
            <a:endParaRPr lang="en-US" dirty="0"/>
          </a:p>
          <a:p>
            <a:r>
              <a:rPr lang="en-US" dirty="0" err="1"/>
              <a:t>config.Formatters.Remove</a:t>
            </a:r>
            <a:r>
              <a:rPr lang="en-US" dirty="0"/>
              <a:t>(</a:t>
            </a:r>
            <a:r>
              <a:rPr lang="en-US" dirty="0" err="1"/>
              <a:t>config.Formatters.JsonFormatter</a:t>
            </a:r>
            <a:r>
              <a:rPr lang="en-US" dirty="0"/>
              <a:t>);</a:t>
            </a:r>
          </a:p>
          <a:p>
            <a:endParaRPr lang="en-US" dirty="0"/>
          </a:p>
          <a:p>
            <a:r>
              <a:rPr lang="en-US" dirty="0"/>
              <a:t>With this change, irrespective of the Accept header value (application/xml or application/json), the Web API service is always going to return XML.</a:t>
            </a:r>
            <a:endParaRPr lang="en-IN" dirty="0"/>
          </a:p>
        </p:txBody>
      </p:sp>
    </p:spTree>
    <p:extLst>
      <p:ext uri="{BB962C8B-B14F-4D97-AF65-F5344CB8AC3E}">
        <p14:creationId xmlns:p14="http://schemas.microsoft.com/office/powerpoint/2010/main" val="21282114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334F9-B8D6-4A5B-8BFC-3C105EC2BBC3}"/>
              </a:ext>
            </a:extLst>
          </p:cNvPr>
          <p:cNvSpPr>
            <a:spLocks noGrp="1"/>
          </p:cNvSpPr>
          <p:nvPr>
            <p:ph type="title"/>
          </p:nvPr>
        </p:nvSpPr>
        <p:spPr/>
        <p:txBody>
          <a:bodyPr/>
          <a:lstStyle/>
          <a:p>
            <a:r>
              <a:rPr lang="en-IN" dirty="0"/>
              <a:t>HTTP Response Code</a:t>
            </a:r>
          </a:p>
        </p:txBody>
      </p:sp>
      <p:graphicFrame>
        <p:nvGraphicFramePr>
          <p:cNvPr id="4" name="Content Placeholder 3">
            <a:extLst>
              <a:ext uri="{FF2B5EF4-FFF2-40B4-BE49-F238E27FC236}">
                <a16:creationId xmlns:a16="http://schemas.microsoft.com/office/drawing/2014/main" id="{A6BD4E19-778D-45E0-AACF-0A90CC54DB98}"/>
              </a:ext>
            </a:extLst>
          </p:cNvPr>
          <p:cNvGraphicFramePr>
            <a:graphicFrameLocks noGrp="1"/>
          </p:cNvGraphicFramePr>
          <p:nvPr>
            <p:ph idx="1"/>
            <p:extLst>
              <p:ext uri="{D42A27DB-BD31-4B8C-83A1-F6EECF244321}">
                <p14:modId xmlns:p14="http://schemas.microsoft.com/office/powerpoint/2010/main" val="2406397570"/>
              </p:ext>
            </p:extLst>
          </p:nvPr>
        </p:nvGraphicFramePr>
        <p:xfrm>
          <a:off x="1009650" y="2057401"/>
          <a:ext cx="10134600" cy="4610097"/>
        </p:xfrm>
        <a:graphic>
          <a:graphicData uri="http://schemas.openxmlformats.org/drawingml/2006/table">
            <a:tbl>
              <a:tblPr firstRow="1" firstCol="1" bandRow="1">
                <a:tableStyleId>{5C22544A-7EE6-4342-B048-85BDC9FD1C3A}</a:tableStyleId>
              </a:tblPr>
              <a:tblGrid>
                <a:gridCol w="3378200">
                  <a:extLst>
                    <a:ext uri="{9D8B030D-6E8A-4147-A177-3AD203B41FA5}">
                      <a16:colId xmlns:a16="http://schemas.microsoft.com/office/drawing/2014/main" val="2622150620"/>
                    </a:ext>
                  </a:extLst>
                </a:gridCol>
                <a:gridCol w="3378200">
                  <a:extLst>
                    <a:ext uri="{9D8B030D-6E8A-4147-A177-3AD203B41FA5}">
                      <a16:colId xmlns:a16="http://schemas.microsoft.com/office/drawing/2014/main" val="3804238741"/>
                    </a:ext>
                  </a:extLst>
                </a:gridCol>
                <a:gridCol w="3378200">
                  <a:extLst>
                    <a:ext uri="{9D8B030D-6E8A-4147-A177-3AD203B41FA5}">
                      <a16:colId xmlns:a16="http://schemas.microsoft.com/office/drawing/2014/main" val="534180283"/>
                    </a:ext>
                  </a:extLst>
                </a:gridCol>
              </a:tblGrid>
              <a:tr h="368268">
                <a:tc>
                  <a:txBody>
                    <a:bodyPr/>
                    <a:lstStyle/>
                    <a:p>
                      <a:pPr>
                        <a:lnSpc>
                          <a:spcPct val="107000"/>
                        </a:lnSpc>
                        <a:spcAft>
                          <a:spcPts val="1575"/>
                        </a:spcAft>
                      </a:pPr>
                      <a:r>
                        <a:rPr lang="en-IN" sz="900">
                          <a:effectLst/>
                        </a:rPr>
                        <a:t>Code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76200" marB="76200" anchor="ctr"/>
                </a:tc>
                <a:tc>
                  <a:txBody>
                    <a:bodyPr/>
                    <a:lstStyle/>
                    <a:p>
                      <a:pPr>
                        <a:lnSpc>
                          <a:spcPct val="107000"/>
                        </a:lnSpc>
                        <a:spcAft>
                          <a:spcPts val="1575"/>
                        </a:spcAft>
                      </a:pPr>
                      <a:r>
                        <a:rPr lang="en-IN" sz="900" dirty="0">
                          <a:effectLst/>
                        </a:rPr>
                        <a:t>Description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76200" marB="76200" anchor="ctr"/>
                </a:tc>
                <a:tc>
                  <a:txBody>
                    <a:bodyPr/>
                    <a:lstStyle/>
                    <a:p>
                      <a:pPr>
                        <a:lnSpc>
                          <a:spcPct val="107000"/>
                        </a:lnSpc>
                        <a:spcAft>
                          <a:spcPts val="1575"/>
                        </a:spcAft>
                      </a:pPr>
                      <a:r>
                        <a:rPr lang="en-IN" sz="900">
                          <a:effectLst/>
                        </a:rPr>
                        <a:t>Notes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76200" marB="76200" anchor="ctr"/>
                </a:tc>
                <a:extLst>
                  <a:ext uri="{0D108BD9-81ED-4DB2-BD59-A6C34878D82A}">
                    <a16:rowId xmlns:a16="http://schemas.microsoft.com/office/drawing/2014/main" val="1641572044"/>
                  </a:ext>
                </a:extLst>
              </a:tr>
              <a:tr h="737574">
                <a:tc>
                  <a:txBody>
                    <a:bodyPr/>
                    <a:lstStyle/>
                    <a:p>
                      <a:pPr>
                        <a:lnSpc>
                          <a:spcPct val="107000"/>
                        </a:lnSpc>
                        <a:spcAft>
                          <a:spcPts val="1575"/>
                        </a:spcAft>
                      </a:pPr>
                      <a:r>
                        <a:rPr lang="en-IN" sz="900">
                          <a:effectLst/>
                        </a:rPr>
                        <a:t>400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76200" marB="76200" anchor="ctr"/>
                </a:tc>
                <a:tc>
                  <a:txBody>
                    <a:bodyPr/>
                    <a:lstStyle/>
                    <a:p>
                      <a:pPr>
                        <a:lnSpc>
                          <a:spcPct val="107000"/>
                        </a:lnSpc>
                        <a:spcAft>
                          <a:spcPts val="1575"/>
                        </a:spcAft>
                      </a:pPr>
                      <a:r>
                        <a:rPr lang="en-IN" sz="900">
                          <a:effectLst/>
                        </a:rPr>
                        <a:t>Bad Request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76200" marB="76200" anchor="ctr"/>
                </a:tc>
                <a:tc>
                  <a:txBody>
                    <a:bodyPr/>
                    <a:lstStyle/>
                    <a:p>
                      <a:pPr>
                        <a:lnSpc>
                          <a:spcPct val="107000"/>
                        </a:lnSpc>
                        <a:spcAft>
                          <a:spcPts val="1575"/>
                        </a:spcAft>
                      </a:pPr>
                      <a:r>
                        <a:rPr lang="en-IN" sz="900" dirty="0">
                          <a:effectLst/>
                        </a:rPr>
                        <a:t>This is the generic error that tells us someone created a bad request. Perhaps required fields are missing or header values are not filled in.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76200" marB="76200" anchor="ctr"/>
                </a:tc>
                <a:extLst>
                  <a:ext uri="{0D108BD9-81ED-4DB2-BD59-A6C34878D82A}">
                    <a16:rowId xmlns:a16="http://schemas.microsoft.com/office/drawing/2014/main" val="2083338076"/>
                  </a:ext>
                </a:extLst>
              </a:tr>
              <a:tr h="737574">
                <a:tc>
                  <a:txBody>
                    <a:bodyPr/>
                    <a:lstStyle/>
                    <a:p>
                      <a:pPr>
                        <a:lnSpc>
                          <a:spcPct val="107000"/>
                        </a:lnSpc>
                        <a:spcAft>
                          <a:spcPts val="1575"/>
                        </a:spcAft>
                      </a:pPr>
                      <a:r>
                        <a:rPr lang="en-IN" sz="900" dirty="0">
                          <a:effectLst/>
                        </a:rPr>
                        <a:t>401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76200" marB="76200" anchor="ctr"/>
                </a:tc>
                <a:tc>
                  <a:txBody>
                    <a:bodyPr/>
                    <a:lstStyle/>
                    <a:p>
                      <a:pPr>
                        <a:lnSpc>
                          <a:spcPct val="107000"/>
                        </a:lnSpc>
                        <a:spcAft>
                          <a:spcPts val="1575"/>
                        </a:spcAft>
                      </a:pPr>
                      <a:r>
                        <a:rPr lang="en-IN" sz="900">
                          <a:effectLst/>
                        </a:rPr>
                        <a:t>Unauthorized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76200" marB="76200" anchor="ctr"/>
                </a:tc>
                <a:tc>
                  <a:txBody>
                    <a:bodyPr/>
                    <a:lstStyle/>
                    <a:p>
                      <a:pPr>
                        <a:lnSpc>
                          <a:spcPct val="107000"/>
                        </a:lnSpc>
                        <a:spcAft>
                          <a:spcPts val="1575"/>
                        </a:spcAft>
                      </a:pPr>
                      <a:r>
                        <a:rPr lang="en-IN" sz="900">
                          <a:effectLst/>
                        </a:rPr>
                        <a:t>Indicates that authentication has failed. This could be because of an expired, missing, or invalid token.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76200" marB="76200" anchor="ctr"/>
                </a:tc>
                <a:extLst>
                  <a:ext uri="{0D108BD9-81ED-4DB2-BD59-A6C34878D82A}">
                    <a16:rowId xmlns:a16="http://schemas.microsoft.com/office/drawing/2014/main" val="158065808"/>
                  </a:ext>
                </a:extLst>
              </a:tr>
              <a:tr h="922227">
                <a:tc>
                  <a:txBody>
                    <a:bodyPr/>
                    <a:lstStyle/>
                    <a:p>
                      <a:pPr>
                        <a:lnSpc>
                          <a:spcPct val="107000"/>
                        </a:lnSpc>
                        <a:spcAft>
                          <a:spcPts val="1575"/>
                        </a:spcAft>
                      </a:pPr>
                      <a:r>
                        <a:rPr lang="en-IN" sz="900">
                          <a:effectLst/>
                        </a:rPr>
                        <a:t>403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76200" marB="76200" anchor="ctr"/>
                </a:tc>
                <a:tc>
                  <a:txBody>
                    <a:bodyPr/>
                    <a:lstStyle/>
                    <a:p>
                      <a:pPr>
                        <a:lnSpc>
                          <a:spcPct val="107000"/>
                        </a:lnSpc>
                        <a:spcAft>
                          <a:spcPts val="1575"/>
                        </a:spcAft>
                      </a:pPr>
                      <a:r>
                        <a:rPr lang="en-IN" sz="900" dirty="0">
                          <a:effectLst/>
                        </a:rPr>
                        <a:t>Forbidden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76200" marB="76200" anchor="ctr"/>
                </a:tc>
                <a:tc>
                  <a:txBody>
                    <a:bodyPr/>
                    <a:lstStyle/>
                    <a:p>
                      <a:pPr>
                        <a:lnSpc>
                          <a:spcPct val="107000"/>
                        </a:lnSpc>
                        <a:spcAft>
                          <a:spcPts val="1575"/>
                        </a:spcAft>
                      </a:pPr>
                      <a:r>
                        <a:rPr lang="en-IN" sz="900">
                          <a:effectLst/>
                        </a:rPr>
                        <a:t>Indicates that authorization failed. Alternatively, you can also use 404 so that the consumer doesn’t know that the resource even exists.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76200" marB="76200" anchor="ctr"/>
                </a:tc>
                <a:extLst>
                  <a:ext uri="{0D108BD9-81ED-4DB2-BD59-A6C34878D82A}">
                    <a16:rowId xmlns:a16="http://schemas.microsoft.com/office/drawing/2014/main" val="4008583633"/>
                  </a:ext>
                </a:extLst>
              </a:tr>
              <a:tr h="922227">
                <a:tc>
                  <a:txBody>
                    <a:bodyPr/>
                    <a:lstStyle/>
                    <a:p>
                      <a:pPr>
                        <a:lnSpc>
                          <a:spcPct val="107000"/>
                        </a:lnSpc>
                        <a:spcAft>
                          <a:spcPts val="1575"/>
                        </a:spcAft>
                      </a:pPr>
                      <a:r>
                        <a:rPr lang="en-IN" sz="900">
                          <a:effectLst/>
                        </a:rPr>
                        <a:t>404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76200" marB="76200" anchor="ctr"/>
                </a:tc>
                <a:tc>
                  <a:txBody>
                    <a:bodyPr/>
                    <a:lstStyle/>
                    <a:p>
                      <a:pPr>
                        <a:lnSpc>
                          <a:spcPct val="107000"/>
                        </a:lnSpc>
                        <a:spcAft>
                          <a:spcPts val="1575"/>
                        </a:spcAft>
                      </a:pPr>
                      <a:r>
                        <a:rPr lang="en-IN" sz="900">
                          <a:effectLst/>
                        </a:rPr>
                        <a:t>Not Found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76200" marB="76200" anchor="ctr"/>
                </a:tc>
                <a:tc>
                  <a:txBody>
                    <a:bodyPr/>
                    <a:lstStyle/>
                    <a:p>
                      <a:pPr>
                        <a:lnSpc>
                          <a:spcPct val="107000"/>
                        </a:lnSpc>
                        <a:spcAft>
                          <a:spcPts val="1575"/>
                        </a:spcAft>
                      </a:pPr>
                      <a:r>
                        <a:rPr lang="en-IN" sz="900">
                          <a:effectLst/>
                        </a:rPr>
                        <a:t>The requested resource is not found. Companies like GitHub also use 404 if you try to access a resource that you do not have the authorization to access.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76200" marB="76200" anchor="ctr"/>
                </a:tc>
                <a:extLst>
                  <a:ext uri="{0D108BD9-81ED-4DB2-BD59-A6C34878D82A}">
                    <a16:rowId xmlns:a16="http://schemas.microsoft.com/office/drawing/2014/main" val="734709402"/>
                  </a:ext>
                </a:extLst>
              </a:tr>
              <a:tr h="922227">
                <a:tc>
                  <a:txBody>
                    <a:bodyPr/>
                    <a:lstStyle/>
                    <a:p>
                      <a:pPr>
                        <a:lnSpc>
                          <a:spcPct val="107000"/>
                        </a:lnSpc>
                        <a:spcAft>
                          <a:spcPts val="1575"/>
                        </a:spcAft>
                      </a:pPr>
                      <a:r>
                        <a:rPr lang="en-IN" sz="900">
                          <a:effectLst/>
                        </a:rPr>
                        <a:t>500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76200" marB="76200" anchor="ctr"/>
                </a:tc>
                <a:tc>
                  <a:txBody>
                    <a:bodyPr/>
                    <a:lstStyle/>
                    <a:p>
                      <a:pPr>
                        <a:lnSpc>
                          <a:spcPct val="107000"/>
                        </a:lnSpc>
                        <a:spcAft>
                          <a:spcPts val="1575"/>
                        </a:spcAft>
                      </a:pPr>
                      <a:r>
                        <a:rPr lang="en-IN" sz="900">
                          <a:effectLst/>
                        </a:rPr>
                        <a:t>Internal Server Error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76200" marB="76200" anchor="ctr"/>
                </a:tc>
                <a:tc>
                  <a:txBody>
                    <a:bodyPr/>
                    <a:lstStyle/>
                    <a:p>
                      <a:pPr>
                        <a:lnSpc>
                          <a:spcPct val="107000"/>
                        </a:lnSpc>
                        <a:spcAft>
                          <a:spcPts val="1575"/>
                        </a:spcAft>
                      </a:pPr>
                      <a:r>
                        <a:rPr lang="en-IN" sz="900" dirty="0">
                          <a:effectLst/>
                        </a:rPr>
                        <a:t>When something goes wrong on the server, the consumer can’t do anything about it. Just let them know there’s a problem and that they should try again later or contact support.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76200" marB="76200" anchor="ctr"/>
                </a:tc>
                <a:extLst>
                  <a:ext uri="{0D108BD9-81ED-4DB2-BD59-A6C34878D82A}">
                    <a16:rowId xmlns:a16="http://schemas.microsoft.com/office/drawing/2014/main" val="1541741951"/>
                  </a:ext>
                </a:extLst>
              </a:tr>
            </a:tbl>
          </a:graphicData>
        </a:graphic>
      </p:graphicFrame>
    </p:spTree>
    <p:extLst>
      <p:ext uri="{BB962C8B-B14F-4D97-AF65-F5344CB8AC3E}">
        <p14:creationId xmlns:p14="http://schemas.microsoft.com/office/powerpoint/2010/main" val="14133683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9E2D3-F291-4417-9D7E-A6BFE5751FB0}"/>
              </a:ext>
            </a:extLst>
          </p:cNvPr>
          <p:cNvSpPr>
            <a:spLocks noGrp="1"/>
          </p:cNvSpPr>
          <p:nvPr>
            <p:ph type="title"/>
          </p:nvPr>
        </p:nvSpPr>
        <p:spPr/>
        <p:txBody>
          <a:bodyPr>
            <a:normAutofit/>
          </a:bodyPr>
          <a:lstStyle/>
          <a:p>
            <a:r>
              <a:rPr lang="en-US" b="1" i="0" dirty="0">
                <a:solidFill>
                  <a:srgbClr val="1D2129"/>
                </a:solidFill>
                <a:effectLst/>
                <a:latin typeface="verdana" panose="020B0604030504040204" pitchFamily="34" charset="0"/>
              </a:rPr>
              <a:t>ASP.NET Web API 2 action method return types</a:t>
            </a:r>
            <a:endParaRPr lang="en-IN" dirty="0"/>
          </a:p>
        </p:txBody>
      </p:sp>
    </p:spTree>
    <p:extLst>
      <p:ext uri="{BB962C8B-B14F-4D97-AF65-F5344CB8AC3E}">
        <p14:creationId xmlns:p14="http://schemas.microsoft.com/office/powerpoint/2010/main" val="37459796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6E0F4-25CD-4951-BC2F-13481205F91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F3E7E80-EE90-448A-939C-51659380F5DF}"/>
              </a:ext>
            </a:extLst>
          </p:cNvPr>
          <p:cNvSpPr>
            <a:spLocks noGrp="1"/>
          </p:cNvSpPr>
          <p:nvPr>
            <p:ph idx="1"/>
          </p:nvPr>
        </p:nvSpPr>
        <p:spPr/>
        <p:txBody>
          <a:bodyPr/>
          <a:lstStyle/>
          <a:p>
            <a:endParaRPr lang="en-IN"/>
          </a:p>
        </p:txBody>
      </p:sp>
      <p:pic>
        <p:nvPicPr>
          <p:cNvPr id="5" name="Picture 2" descr="A Web API 2 action method return types can be any of the following">
            <a:extLst>
              <a:ext uri="{FF2B5EF4-FFF2-40B4-BE49-F238E27FC236}">
                <a16:creationId xmlns:a16="http://schemas.microsoft.com/office/drawing/2014/main" id="{6F3BA626-32ED-4284-9C2D-26B2FF380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962" y="382059"/>
            <a:ext cx="11310151" cy="6392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273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6503-A783-4C96-8D56-80287672F0C2}"/>
              </a:ext>
            </a:extLst>
          </p:cNvPr>
          <p:cNvSpPr>
            <a:spLocks noGrp="1"/>
          </p:cNvSpPr>
          <p:nvPr>
            <p:ph type="title"/>
          </p:nvPr>
        </p:nvSpPr>
        <p:spPr/>
        <p:txBody>
          <a:bodyPr/>
          <a:lstStyle/>
          <a:p>
            <a:r>
              <a:rPr lang="en-US" dirty="0"/>
              <a:t>Void </a:t>
            </a:r>
            <a:endParaRPr lang="en-IN" dirty="0"/>
          </a:p>
        </p:txBody>
      </p:sp>
      <p:sp>
        <p:nvSpPr>
          <p:cNvPr id="3" name="Content Placeholder 2">
            <a:extLst>
              <a:ext uri="{FF2B5EF4-FFF2-40B4-BE49-F238E27FC236}">
                <a16:creationId xmlns:a16="http://schemas.microsoft.com/office/drawing/2014/main" id="{6C754749-627B-4737-96FD-715CA0FD419D}"/>
              </a:ext>
            </a:extLst>
          </p:cNvPr>
          <p:cNvSpPr>
            <a:spLocks noGrp="1"/>
          </p:cNvSpPr>
          <p:nvPr>
            <p:ph idx="1"/>
          </p:nvPr>
        </p:nvSpPr>
        <p:spPr/>
        <p:txBody>
          <a:bodyPr/>
          <a:lstStyle/>
          <a:p>
            <a:pPr marL="0" indent="0">
              <a:buNone/>
            </a:pPr>
            <a:r>
              <a:rPr lang="en-IN" sz="1800" dirty="0">
                <a:solidFill>
                  <a:srgbClr val="000000"/>
                </a:solidFill>
                <a:latin typeface="Consolas" panose="020B0609020204030204" pitchFamily="49" charset="0"/>
              </a:rPr>
              <a:t> </a:t>
            </a:r>
            <a:r>
              <a:rPr lang="en-IN" sz="1800" dirty="0">
                <a:solidFill>
                  <a:srgbClr val="0000FF"/>
                </a:solidFill>
                <a:latin typeface="Consolas" panose="020B0609020204030204" pitchFamily="49" charset="0"/>
              </a:rPr>
              <a:t>public</a:t>
            </a:r>
            <a:r>
              <a:rPr lang="en-IN" sz="1800" dirty="0">
                <a:solidFill>
                  <a:srgbClr val="000000"/>
                </a:solidFill>
                <a:latin typeface="Consolas" panose="020B0609020204030204" pitchFamily="49" charset="0"/>
              </a:rPr>
              <a:t> </a:t>
            </a:r>
            <a:r>
              <a:rPr lang="en-IN" sz="1800" dirty="0">
                <a:solidFill>
                  <a:srgbClr val="0000FF"/>
                </a:solidFill>
                <a:latin typeface="Consolas" panose="020B0609020204030204" pitchFamily="49" charset="0"/>
              </a:rPr>
              <a:t>class</a:t>
            </a:r>
            <a:r>
              <a:rPr lang="en-IN" sz="1800" dirty="0">
                <a:solidFill>
                  <a:srgbClr val="000000"/>
                </a:solidFill>
                <a:latin typeface="Consolas" panose="020B0609020204030204" pitchFamily="49" charset="0"/>
              </a:rPr>
              <a:t> </a:t>
            </a:r>
            <a:r>
              <a:rPr lang="en-IN" sz="1800" dirty="0" err="1">
                <a:solidFill>
                  <a:srgbClr val="2B91AF"/>
                </a:solidFill>
                <a:latin typeface="Consolas" panose="020B0609020204030204" pitchFamily="49" charset="0"/>
              </a:rPr>
              <a:t>SampleController</a:t>
            </a:r>
            <a:r>
              <a:rPr lang="en-IN" sz="1800" dirty="0">
                <a:solidFill>
                  <a:srgbClr val="000000"/>
                </a:solidFill>
                <a:latin typeface="Consolas" panose="020B0609020204030204" pitchFamily="49" charset="0"/>
              </a:rPr>
              <a:t> : </a:t>
            </a:r>
            <a:r>
              <a:rPr lang="en-IN" sz="1800" dirty="0" err="1">
                <a:solidFill>
                  <a:srgbClr val="000000"/>
                </a:solidFill>
                <a:latin typeface="Consolas" panose="020B0609020204030204" pitchFamily="49" charset="0"/>
              </a:rPr>
              <a:t>ApiController</a:t>
            </a:r>
            <a:endParaRPr lang="en-IN" sz="1800" dirty="0">
              <a:solidFill>
                <a:srgbClr val="000000"/>
              </a:solidFill>
              <a:latin typeface="Consolas" panose="020B0609020204030204" pitchFamily="49" charset="0"/>
            </a:endParaRPr>
          </a:p>
          <a:p>
            <a:pPr marL="0" indent="0">
              <a:buNone/>
            </a:pPr>
            <a:r>
              <a:rPr lang="en-IN" sz="1800" dirty="0">
                <a:solidFill>
                  <a:srgbClr val="000000"/>
                </a:solidFill>
                <a:latin typeface="Consolas" panose="020B0609020204030204" pitchFamily="49" charset="0"/>
              </a:rPr>
              <a:t>        {</a:t>
            </a:r>
          </a:p>
          <a:p>
            <a:pPr marL="0" indent="0">
              <a:buNone/>
            </a:pPr>
            <a:r>
              <a:rPr lang="en-IN" sz="1800" dirty="0">
                <a:solidFill>
                  <a:srgbClr val="000000"/>
                </a:solidFill>
                <a:latin typeface="Consolas" panose="020B0609020204030204" pitchFamily="49" charset="0"/>
              </a:rPr>
              <a:t>            </a:t>
            </a:r>
            <a:r>
              <a:rPr lang="en-IN" sz="1800" dirty="0">
                <a:solidFill>
                  <a:srgbClr val="0000FF"/>
                </a:solidFill>
                <a:latin typeface="Consolas" panose="020B0609020204030204" pitchFamily="49" charset="0"/>
              </a:rPr>
              <a:t>public</a:t>
            </a:r>
            <a:r>
              <a:rPr lang="en-IN" sz="1800" dirty="0">
                <a:solidFill>
                  <a:srgbClr val="000000"/>
                </a:solidFill>
                <a:latin typeface="Consolas" panose="020B0609020204030204" pitchFamily="49" charset="0"/>
              </a:rPr>
              <a:t> </a:t>
            </a:r>
            <a:r>
              <a:rPr lang="en-IN" sz="1800" dirty="0">
                <a:solidFill>
                  <a:srgbClr val="0000FF"/>
                </a:solidFill>
                <a:latin typeface="Consolas" panose="020B0609020204030204" pitchFamily="49" charset="0"/>
              </a:rPr>
              <a:t>void</a:t>
            </a:r>
            <a:r>
              <a:rPr lang="en-IN" sz="1800" dirty="0">
                <a:solidFill>
                  <a:srgbClr val="000000"/>
                </a:solidFill>
                <a:latin typeface="Consolas" panose="020B0609020204030204" pitchFamily="49" charset="0"/>
              </a:rPr>
              <a:t> Post()</a:t>
            </a:r>
          </a:p>
          <a:p>
            <a:pPr marL="0" indent="0">
              <a:buNone/>
            </a:pPr>
            <a:r>
              <a:rPr lang="en-IN" sz="1800" dirty="0">
                <a:solidFill>
                  <a:srgbClr val="000000"/>
                </a:solidFill>
                <a:latin typeface="Consolas" panose="020B0609020204030204" pitchFamily="49" charset="0"/>
              </a:rPr>
              <a:t>            {</a:t>
            </a:r>
          </a:p>
          <a:p>
            <a:pPr marL="0" indent="0">
              <a:buNone/>
            </a:pPr>
            <a:endParaRPr lang="en-IN" sz="1800" dirty="0">
              <a:solidFill>
                <a:srgbClr val="000000"/>
              </a:solidFill>
              <a:latin typeface="Consolas" panose="020B0609020204030204" pitchFamily="49" charset="0"/>
            </a:endParaRPr>
          </a:p>
          <a:p>
            <a:pPr marL="0" indent="0">
              <a:buNone/>
            </a:pPr>
            <a:r>
              <a:rPr lang="en-IN" sz="1800" dirty="0">
                <a:solidFill>
                  <a:srgbClr val="000000"/>
                </a:solidFill>
                <a:latin typeface="Consolas" panose="020B0609020204030204" pitchFamily="49" charset="0"/>
              </a:rPr>
              <a:t>            }</a:t>
            </a:r>
          </a:p>
          <a:p>
            <a:pPr marL="0" indent="0">
              <a:buNone/>
            </a:pPr>
            <a:r>
              <a:rPr lang="en-IN" sz="1800" dirty="0">
                <a:solidFill>
                  <a:srgbClr val="000000"/>
                </a:solidFill>
                <a:latin typeface="Consolas" panose="020B0609020204030204" pitchFamily="49" charset="0"/>
              </a:rPr>
              <a:t>        }</a:t>
            </a:r>
            <a:endParaRPr lang="en-IN" dirty="0"/>
          </a:p>
        </p:txBody>
      </p:sp>
    </p:spTree>
    <p:extLst>
      <p:ext uri="{BB962C8B-B14F-4D97-AF65-F5344CB8AC3E}">
        <p14:creationId xmlns:p14="http://schemas.microsoft.com/office/powerpoint/2010/main" val="4299073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2B2752-6B8D-4F07-AE8F-434DBBA8CBFE}"/>
              </a:ext>
            </a:extLst>
          </p:cNvPr>
          <p:cNvPicPr>
            <a:picLocks noChangeAspect="1"/>
          </p:cNvPicPr>
          <p:nvPr/>
        </p:nvPicPr>
        <p:blipFill>
          <a:blip r:embed="rId2"/>
          <a:stretch>
            <a:fillRect/>
          </a:stretch>
        </p:blipFill>
        <p:spPr>
          <a:xfrm>
            <a:off x="309331" y="3775691"/>
            <a:ext cx="9620250" cy="2076450"/>
          </a:xfrm>
          <a:prstGeom prst="rect">
            <a:avLst/>
          </a:prstGeom>
        </p:spPr>
      </p:pic>
      <p:pic>
        <p:nvPicPr>
          <p:cNvPr id="5" name="Picture 4">
            <a:extLst>
              <a:ext uri="{FF2B5EF4-FFF2-40B4-BE49-F238E27FC236}">
                <a16:creationId xmlns:a16="http://schemas.microsoft.com/office/drawing/2014/main" id="{8EB3FC4C-9536-45F2-B3DB-281EE5F98B9E}"/>
              </a:ext>
            </a:extLst>
          </p:cNvPr>
          <p:cNvPicPr>
            <a:picLocks noChangeAspect="1"/>
          </p:cNvPicPr>
          <p:nvPr/>
        </p:nvPicPr>
        <p:blipFill>
          <a:blip r:embed="rId3"/>
          <a:stretch>
            <a:fillRect/>
          </a:stretch>
        </p:blipFill>
        <p:spPr>
          <a:xfrm>
            <a:off x="71206" y="234334"/>
            <a:ext cx="10096500" cy="2847975"/>
          </a:xfrm>
          <a:prstGeom prst="rect">
            <a:avLst/>
          </a:prstGeom>
        </p:spPr>
      </p:pic>
    </p:spTree>
    <p:extLst>
      <p:ext uri="{BB962C8B-B14F-4D97-AF65-F5344CB8AC3E}">
        <p14:creationId xmlns:p14="http://schemas.microsoft.com/office/powerpoint/2010/main" val="36450006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2379C-013F-4971-9532-EC1D30BDBB59}"/>
              </a:ext>
            </a:extLst>
          </p:cNvPr>
          <p:cNvSpPr>
            <a:spLocks noGrp="1"/>
          </p:cNvSpPr>
          <p:nvPr>
            <p:ph type="title"/>
          </p:nvPr>
        </p:nvSpPr>
        <p:spPr/>
        <p:txBody>
          <a:bodyPr/>
          <a:lstStyle/>
          <a:p>
            <a:r>
              <a:rPr lang="en-IN" b="1" i="0" dirty="0" err="1">
                <a:solidFill>
                  <a:srgbClr val="444444"/>
                </a:solidFill>
                <a:effectLst/>
                <a:latin typeface="verdana" panose="020B0604030504040204" pitchFamily="34" charset="0"/>
              </a:rPr>
              <a:t>HttpResponseMessage</a:t>
            </a:r>
            <a:br>
              <a:rPr lang="en-IN" b="1" i="0" dirty="0">
                <a:solidFill>
                  <a:srgbClr val="444444"/>
                </a:solidFill>
                <a:effectLst/>
                <a:latin typeface="verdana" panose="020B0604030504040204" pitchFamily="34" charset="0"/>
              </a:rPr>
            </a:br>
            <a:endParaRPr lang="en-IN" dirty="0"/>
          </a:p>
        </p:txBody>
      </p:sp>
      <p:sp>
        <p:nvSpPr>
          <p:cNvPr id="3" name="Content Placeholder 2">
            <a:extLst>
              <a:ext uri="{FF2B5EF4-FFF2-40B4-BE49-F238E27FC236}">
                <a16:creationId xmlns:a16="http://schemas.microsoft.com/office/drawing/2014/main" id="{09E8E98F-DEDE-4AE7-8826-C4F5D47B99A2}"/>
              </a:ext>
            </a:extLst>
          </p:cNvPr>
          <p:cNvSpPr>
            <a:spLocks noGrp="1"/>
          </p:cNvSpPr>
          <p:nvPr>
            <p:ph idx="1"/>
          </p:nvPr>
        </p:nvSpPr>
        <p:spPr/>
        <p:txBody>
          <a:bodyPr/>
          <a:lstStyle/>
          <a:p>
            <a:pPr algn="l">
              <a:buFont typeface="Arial" panose="020B0604020202020204" pitchFamily="34" charset="0"/>
              <a:buChar char="•"/>
            </a:pPr>
            <a:r>
              <a:rPr lang="en-US" b="0" i="0" dirty="0">
                <a:solidFill>
                  <a:srgbClr val="1D2129"/>
                </a:solidFill>
                <a:effectLst/>
                <a:latin typeface="verdana" panose="020B0604030504040204" pitchFamily="34" charset="0"/>
              </a:rPr>
              <a:t>When Web API return type is </a:t>
            </a:r>
            <a:r>
              <a:rPr lang="en-US" b="1" i="0" dirty="0" err="1">
                <a:solidFill>
                  <a:srgbClr val="1D2129"/>
                </a:solidFill>
                <a:effectLst/>
                <a:latin typeface="verdana" panose="020B0604030504040204" pitchFamily="34" charset="0"/>
              </a:rPr>
              <a:t>HttpResponseMessage</a:t>
            </a:r>
            <a:r>
              <a:rPr lang="en-US" b="0" i="0" dirty="0">
                <a:solidFill>
                  <a:srgbClr val="1D2129"/>
                </a:solidFill>
                <a:effectLst/>
                <a:latin typeface="verdana" panose="020B0604030504040204" pitchFamily="34" charset="0"/>
              </a:rPr>
              <a:t>, Web API converts the return value directly into an HTTP response message.</a:t>
            </a:r>
          </a:p>
          <a:p>
            <a:pPr algn="l">
              <a:buFont typeface="Arial" panose="020B0604020202020204" pitchFamily="34" charset="0"/>
              <a:buChar char="•"/>
            </a:pPr>
            <a:r>
              <a:rPr lang="en-US" b="0" i="0" dirty="0">
                <a:solidFill>
                  <a:srgbClr val="1D2129"/>
                </a:solidFill>
                <a:effectLst/>
                <a:latin typeface="verdana" panose="020B0604030504040204" pitchFamily="34" charset="0"/>
              </a:rPr>
              <a:t>We can set the status code, content as per our requirement.</a:t>
            </a:r>
          </a:p>
          <a:p>
            <a:pPr algn="l"/>
            <a:br>
              <a:rPr lang="en-US" dirty="0"/>
            </a:br>
            <a:r>
              <a:rPr lang="en-US" b="1" i="0" dirty="0">
                <a:solidFill>
                  <a:srgbClr val="1D2129"/>
                </a:solidFill>
                <a:effectLst/>
                <a:latin typeface="verdana" panose="020B0604030504040204" pitchFamily="34" charset="0"/>
              </a:rPr>
              <a:t>In the following example a web API with </a:t>
            </a:r>
            <a:r>
              <a:rPr lang="en-US" b="1" i="0" dirty="0" err="1">
                <a:solidFill>
                  <a:srgbClr val="1D2129"/>
                </a:solidFill>
                <a:effectLst/>
                <a:latin typeface="verdana" panose="020B0604030504040204" pitchFamily="34" charset="0"/>
              </a:rPr>
              <a:t>HttpResponseMessage</a:t>
            </a:r>
            <a:r>
              <a:rPr lang="en-US" b="1" i="0" dirty="0">
                <a:solidFill>
                  <a:srgbClr val="1D2129"/>
                </a:solidFill>
                <a:effectLst/>
                <a:latin typeface="verdana" panose="020B0604030504040204" pitchFamily="34" charset="0"/>
              </a:rPr>
              <a:t> return:</a:t>
            </a:r>
          </a:p>
          <a:p>
            <a:r>
              <a:rPr lang="en-US" b="1" i="0" dirty="0">
                <a:solidFill>
                  <a:srgbClr val="1D2129"/>
                </a:solidFill>
                <a:effectLst/>
                <a:latin typeface="verdana" panose="020B0604030504040204" pitchFamily="34" charset="0"/>
              </a:rPr>
              <a:t>Example</a:t>
            </a:r>
            <a:endParaRPr lang="en-IN" dirty="0"/>
          </a:p>
        </p:txBody>
      </p:sp>
    </p:spTree>
    <p:extLst>
      <p:ext uri="{BB962C8B-B14F-4D97-AF65-F5344CB8AC3E}">
        <p14:creationId xmlns:p14="http://schemas.microsoft.com/office/powerpoint/2010/main" val="3741979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37C8A8-F98D-425D-9FAA-FA2563A521A2}"/>
              </a:ext>
            </a:extLst>
          </p:cNvPr>
          <p:cNvSpPr>
            <a:spLocks noGrp="1"/>
          </p:cNvSpPr>
          <p:nvPr>
            <p:ph idx="1"/>
          </p:nvPr>
        </p:nvSpPr>
        <p:spPr>
          <a:xfrm>
            <a:off x="207886" y="138867"/>
            <a:ext cx="10515600" cy="2204837"/>
          </a:xfrm>
        </p:spPr>
        <p:txBody>
          <a:bodyPr/>
          <a:lstStyle/>
          <a:p>
            <a:pPr marL="0" indent="0">
              <a:buNone/>
            </a:pPr>
            <a:r>
              <a:rPr lang="en-IN" sz="1800" dirty="0">
                <a:solidFill>
                  <a:srgbClr val="000000"/>
                </a:solidFill>
                <a:latin typeface="Consolas" panose="020B0609020204030204" pitchFamily="49" charset="0"/>
              </a:rPr>
              <a:t> </a:t>
            </a:r>
            <a:r>
              <a:rPr lang="en-IN" sz="1800" dirty="0">
                <a:solidFill>
                  <a:srgbClr val="0000FF"/>
                </a:solidFill>
                <a:latin typeface="Consolas" panose="020B0609020204030204" pitchFamily="49" charset="0"/>
              </a:rPr>
              <a:t>public</a:t>
            </a:r>
            <a:r>
              <a:rPr lang="en-IN" sz="1800" dirty="0">
                <a:solidFill>
                  <a:srgbClr val="000000"/>
                </a:solidFill>
                <a:latin typeface="Consolas" panose="020B0609020204030204" pitchFamily="49" charset="0"/>
              </a:rPr>
              <a:t> </a:t>
            </a:r>
            <a:r>
              <a:rPr lang="en-IN" sz="1800" dirty="0" err="1">
                <a:solidFill>
                  <a:srgbClr val="000000"/>
                </a:solidFill>
                <a:latin typeface="Consolas" panose="020B0609020204030204" pitchFamily="49" charset="0"/>
              </a:rPr>
              <a:t>HttpResponseMessage</a:t>
            </a:r>
            <a:r>
              <a:rPr lang="en-IN" sz="1800" dirty="0">
                <a:solidFill>
                  <a:srgbClr val="000000"/>
                </a:solidFill>
                <a:latin typeface="Consolas" panose="020B0609020204030204" pitchFamily="49" charset="0"/>
              </a:rPr>
              <a:t> Get()</a:t>
            </a:r>
          </a:p>
          <a:p>
            <a:pPr marL="0" indent="0">
              <a:buNone/>
            </a:pPr>
            <a:r>
              <a:rPr lang="en-IN" sz="1800" dirty="0">
                <a:solidFill>
                  <a:srgbClr val="000000"/>
                </a:solidFill>
                <a:latin typeface="Consolas" panose="020B0609020204030204" pitchFamily="49" charset="0"/>
              </a:rPr>
              <a:t>        {</a:t>
            </a:r>
          </a:p>
          <a:p>
            <a:pPr marL="0" indent="0">
              <a:buNone/>
            </a:pPr>
            <a:r>
              <a:rPr lang="en-IN" sz="1800" dirty="0">
                <a:solidFill>
                  <a:srgbClr val="000000"/>
                </a:solidFill>
                <a:latin typeface="Consolas" panose="020B0609020204030204" pitchFamily="49" charset="0"/>
              </a:rPr>
              <a:t>            </a:t>
            </a:r>
            <a:r>
              <a:rPr lang="en-IN" sz="1800" dirty="0" err="1">
                <a:solidFill>
                  <a:srgbClr val="000000"/>
                </a:solidFill>
                <a:latin typeface="Consolas" panose="020B0609020204030204" pitchFamily="49" charset="0"/>
              </a:rPr>
              <a:t>HttpResponseMessage</a:t>
            </a:r>
            <a:r>
              <a:rPr lang="en-IN" sz="1800" dirty="0">
                <a:solidFill>
                  <a:srgbClr val="000000"/>
                </a:solidFill>
                <a:latin typeface="Consolas" panose="020B0609020204030204" pitchFamily="49" charset="0"/>
              </a:rPr>
              <a:t> response = </a:t>
            </a:r>
            <a:r>
              <a:rPr lang="en-IN" sz="1800" dirty="0" err="1">
                <a:solidFill>
                  <a:srgbClr val="000000"/>
                </a:solidFill>
                <a:latin typeface="Consolas" panose="020B0609020204030204" pitchFamily="49" charset="0"/>
              </a:rPr>
              <a:t>Request.CreateResponse</a:t>
            </a:r>
            <a:r>
              <a:rPr lang="en-IN" sz="1800" dirty="0">
                <a:solidFill>
                  <a:srgbClr val="000000"/>
                </a:solidFill>
                <a:latin typeface="Consolas" panose="020B0609020204030204" pitchFamily="49" charset="0"/>
              </a:rPr>
              <a:t>(</a:t>
            </a:r>
            <a:r>
              <a:rPr lang="en-IN" sz="1800" dirty="0" err="1">
                <a:solidFill>
                  <a:srgbClr val="000000"/>
                </a:solidFill>
                <a:latin typeface="Consolas" panose="020B0609020204030204" pitchFamily="49" charset="0"/>
              </a:rPr>
              <a:t>HttpStatusCode.OK</a:t>
            </a:r>
            <a:r>
              <a:rPr lang="en-IN" sz="1800" dirty="0">
                <a:solidFill>
                  <a:srgbClr val="000000"/>
                </a:solidFill>
                <a:latin typeface="Consolas" panose="020B0609020204030204" pitchFamily="49" charset="0"/>
              </a:rPr>
              <a:t>, </a:t>
            </a:r>
            <a:r>
              <a:rPr lang="en-IN" sz="1800" dirty="0">
                <a:solidFill>
                  <a:srgbClr val="A31515"/>
                </a:solidFill>
                <a:latin typeface="Consolas" panose="020B0609020204030204" pitchFamily="49" charset="0"/>
              </a:rPr>
              <a:t>"value1"</a:t>
            </a:r>
            <a:r>
              <a:rPr lang="en-IN" sz="1800" dirty="0">
                <a:solidFill>
                  <a:srgbClr val="000000"/>
                </a:solidFill>
                <a:latin typeface="Consolas" panose="020B0609020204030204" pitchFamily="49" charset="0"/>
              </a:rPr>
              <a:t>);</a:t>
            </a:r>
          </a:p>
          <a:p>
            <a:pPr marL="0" indent="0">
              <a:buNone/>
            </a:pPr>
            <a:r>
              <a:rPr lang="en-IN" sz="1800" dirty="0">
                <a:solidFill>
                  <a:srgbClr val="000000"/>
                </a:solidFill>
                <a:latin typeface="Consolas" panose="020B0609020204030204" pitchFamily="49" charset="0"/>
              </a:rPr>
              <a:t>            </a:t>
            </a:r>
            <a:r>
              <a:rPr lang="en-IN" sz="1800" dirty="0">
                <a:solidFill>
                  <a:srgbClr val="0000FF"/>
                </a:solidFill>
                <a:latin typeface="Consolas" panose="020B0609020204030204" pitchFamily="49" charset="0"/>
              </a:rPr>
              <a:t>return</a:t>
            </a:r>
            <a:r>
              <a:rPr lang="en-IN" sz="1800" dirty="0">
                <a:solidFill>
                  <a:srgbClr val="000000"/>
                </a:solidFill>
                <a:latin typeface="Consolas" panose="020B0609020204030204" pitchFamily="49" charset="0"/>
              </a:rPr>
              <a:t> response;</a:t>
            </a:r>
          </a:p>
          <a:p>
            <a:pPr marL="0" indent="0">
              <a:buNone/>
            </a:pPr>
            <a:r>
              <a:rPr lang="en-IN" sz="1800" dirty="0">
                <a:solidFill>
                  <a:srgbClr val="000000"/>
                </a:solidFill>
                <a:latin typeface="Consolas" panose="020B0609020204030204" pitchFamily="49" charset="0"/>
              </a:rPr>
              <a:t>        }</a:t>
            </a:r>
            <a:endParaRPr lang="en-IN" dirty="0"/>
          </a:p>
        </p:txBody>
      </p:sp>
      <p:pic>
        <p:nvPicPr>
          <p:cNvPr id="4" name="Picture 3">
            <a:extLst>
              <a:ext uri="{FF2B5EF4-FFF2-40B4-BE49-F238E27FC236}">
                <a16:creationId xmlns:a16="http://schemas.microsoft.com/office/drawing/2014/main" id="{E5184655-E4A5-4E9E-AC48-A54B86FDA2B7}"/>
              </a:ext>
            </a:extLst>
          </p:cNvPr>
          <p:cNvPicPr>
            <a:picLocks noChangeAspect="1"/>
          </p:cNvPicPr>
          <p:nvPr/>
        </p:nvPicPr>
        <p:blipFill>
          <a:blip r:embed="rId2"/>
          <a:stretch>
            <a:fillRect/>
          </a:stretch>
        </p:blipFill>
        <p:spPr>
          <a:xfrm>
            <a:off x="631748" y="2102806"/>
            <a:ext cx="11134725" cy="2204836"/>
          </a:xfrm>
          <a:prstGeom prst="rect">
            <a:avLst/>
          </a:prstGeom>
        </p:spPr>
      </p:pic>
      <p:pic>
        <p:nvPicPr>
          <p:cNvPr id="5" name="Picture 4">
            <a:extLst>
              <a:ext uri="{FF2B5EF4-FFF2-40B4-BE49-F238E27FC236}">
                <a16:creationId xmlns:a16="http://schemas.microsoft.com/office/drawing/2014/main" id="{E0CC87D9-2163-4F3E-A26F-BC24D15F4833}"/>
              </a:ext>
            </a:extLst>
          </p:cNvPr>
          <p:cNvPicPr>
            <a:picLocks noChangeAspect="1"/>
          </p:cNvPicPr>
          <p:nvPr/>
        </p:nvPicPr>
        <p:blipFill>
          <a:blip r:embed="rId3"/>
          <a:stretch>
            <a:fillRect/>
          </a:stretch>
        </p:blipFill>
        <p:spPr>
          <a:xfrm>
            <a:off x="631748" y="4404989"/>
            <a:ext cx="9667875" cy="2628900"/>
          </a:xfrm>
          <a:prstGeom prst="rect">
            <a:avLst/>
          </a:prstGeom>
        </p:spPr>
      </p:pic>
    </p:spTree>
    <p:extLst>
      <p:ext uri="{BB962C8B-B14F-4D97-AF65-F5344CB8AC3E}">
        <p14:creationId xmlns:p14="http://schemas.microsoft.com/office/powerpoint/2010/main" val="2897319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3484EB8-CF71-4B9A-8858-649440692EA3}"/>
              </a:ext>
            </a:extLst>
          </p:cNvPr>
          <p:cNvSpPr txBox="1"/>
          <p:nvPr/>
        </p:nvSpPr>
        <p:spPr>
          <a:xfrm>
            <a:off x="206406" y="174840"/>
            <a:ext cx="6094520" cy="1754326"/>
          </a:xfrm>
          <a:prstGeom prst="rect">
            <a:avLst/>
          </a:prstGeom>
          <a:noFill/>
        </p:spPr>
        <p:txBody>
          <a:bodyPr wrap="square">
            <a:spAutoFit/>
          </a:bodyPr>
          <a:lstStyle/>
          <a:p>
            <a:r>
              <a:rPr lang="en-IN" sz="1800" dirty="0">
                <a:solidFill>
                  <a:srgbClr val="0000FF"/>
                </a:solidFill>
                <a:latin typeface="Consolas" panose="020B0609020204030204" pitchFamily="49" charset="0"/>
              </a:rPr>
              <a:t>public</a:t>
            </a:r>
            <a:r>
              <a:rPr lang="en-IN" sz="1800" dirty="0">
                <a:solidFill>
                  <a:srgbClr val="000000"/>
                </a:solidFill>
                <a:latin typeface="Consolas" panose="020B0609020204030204" pitchFamily="49" charset="0"/>
              </a:rPr>
              <a:t> </a:t>
            </a:r>
            <a:r>
              <a:rPr lang="en-IN" sz="1800" dirty="0">
                <a:solidFill>
                  <a:srgbClr val="0000FF"/>
                </a:solidFill>
                <a:latin typeface="Consolas" panose="020B0609020204030204" pitchFamily="49" charset="0"/>
              </a:rPr>
              <a:t>class</a:t>
            </a:r>
            <a:r>
              <a:rPr lang="en-IN" sz="1800" dirty="0">
                <a:solidFill>
                  <a:srgbClr val="000000"/>
                </a:solidFill>
                <a:latin typeface="Consolas" panose="020B0609020204030204" pitchFamily="49" charset="0"/>
              </a:rPr>
              <a:t> </a:t>
            </a:r>
            <a:r>
              <a:rPr lang="en-IN" sz="1800" dirty="0">
                <a:solidFill>
                  <a:srgbClr val="2B91AF"/>
                </a:solidFill>
                <a:latin typeface="Consolas" panose="020B0609020204030204" pitchFamily="49" charset="0"/>
              </a:rPr>
              <a:t>Country</a:t>
            </a:r>
            <a:endParaRPr lang="en-IN" sz="1800" dirty="0">
              <a:solidFill>
                <a:srgbClr val="000000"/>
              </a:solidFill>
              <a:latin typeface="Consolas" panose="020B0609020204030204" pitchFamily="49" charset="0"/>
            </a:endParaRPr>
          </a:p>
          <a:p>
            <a:r>
              <a:rPr lang="en-IN"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Id {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CountryName</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Capital {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p>
          <a:p>
            <a:r>
              <a:rPr lang="en-IN" sz="1800" dirty="0">
                <a:solidFill>
                  <a:srgbClr val="000000"/>
                </a:solidFill>
                <a:latin typeface="Consolas" panose="020B0609020204030204" pitchFamily="49" charset="0"/>
              </a:rPr>
              <a:t>    }</a:t>
            </a:r>
            <a:endParaRPr lang="en-IN" dirty="0"/>
          </a:p>
        </p:txBody>
      </p:sp>
      <p:sp>
        <p:nvSpPr>
          <p:cNvPr id="9" name="TextBox 8">
            <a:extLst>
              <a:ext uri="{FF2B5EF4-FFF2-40B4-BE49-F238E27FC236}">
                <a16:creationId xmlns:a16="http://schemas.microsoft.com/office/drawing/2014/main" id="{7B1791BB-2E53-4F0F-8ABF-629EE0F11D41}"/>
              </a:ext>
            </a:extLst>
          </p:cNvPr>
          <p:cNvSpPr txBox="1"/>
          <p:nvPr/>
        </p:nvSpPr>
        <p:spPr>
          <a:xfrm>
            <a:off x="206406" y="2078127"/>
            <a:ext cx="8635753" cy="4247317"/>
          </a:xfrm>
          <a:prstGeom prst="rect">
            <a:avLst/>
          </a:prstGeom>
          <a:noFill/>
        </p:spPr>
        <p:txBody>
          <a:bodyPr wrap="square">
            <a:spAutoFit/>
          </a:bodyPr>
          <a:lstStyle/>
          <a:p>
            <a:r>
              <a:rPr lang="en-IN" sz="1800" dirty="0">
                <a:solidFill>
                  <a:srgbClr val="0000FF"/>
                </a:solidFill>
                <a:latin typeface="Consolas" panose="020B0609020204030204" pitchFamily="49" charset="0"/>
              </a:rPr>
              <a:t>public</a:t>
            </a:r>
            <a:r>
              <a:rPr lang="en-IN" sz="1800" dirty="0">
                <a:solidFill>
                  <a:srgbClr val="000000"/>
                </a:solidFill>
                <a:latin typeface="Consolas" panose="020B0609020204030204" pitchFamily="49" charset="0"/>
              </a:rPr>
              <a:t> </a:t>
            </a:r>
            <a:r>
              <a:rPr lang="en-IN" sz="1800" dirty="0" err="1">
                <a:solidFill>
                  <a:srgbClr val="000000"/>
                </a:solidFill>
                <a:latin typeface="Consolas" panose="020B0609020204030204" pitchFamily="49" charset="0"/>
              </a:rPr>
              <a:t>HttpResponseMessage</a:t>
            </a:r>
            <a:r>
              <a:rPr lang="en-IN" sz="1800" dirty="0">
                <a:solidFill>
                  <a:srgbClr val="000000"/>
                </a:solidFill>
                <a:latin typeface="Consolas" panose="020B0609020204030204" pitchFamily="49" charset="0"/>
              </a:rPr>
              <a:t> Get()</a:t>
            </a:r>
          </a:p>
          <a:p>
            <a:r>
              <a:rPr lang="en-IN" sz="1800" dirty="0">
                <a:solidFill>
                  <a:srgbClr val="000000"/>
                </a:solidFill>
                <a:latin typeface="Consolas" panose="020B0609020204030204" pitchFamily="49" charset="0"/>
              </a:rPr>
              <a:t>        {</a:t>
            </a:r>
          </a:p>
          <a:p>
            <a:r>
              <a:rPr lang="en-IN" sz="1800" dirty="0">
                <a:solidFill>
                  <a:srgbClr val="000000"/>
                </a:solidFill>
                <a:latin typeface="Consolas" panose="020B0609020204030204" pitchFamily="49" charset="0"/>
              </a:rPr>
              <a:t>            </a:t>
            </a:r>
            <a:r>
              <a:rPr lang="en-IN" sz="1800" dirty="0">
                <a:solidFill>
                  <a:srgbClr val="008000"/>
                </a:solidFill>
                <a:latin typeface="Consolas" panose="020B0609020204030204" pitchFamily="49" charset="0"/>
              </a:rPr>
              <a:t>// list of Countries</a:t>
            </a:r>
            <a:endParaRPr lang="en-IN"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List&lt;Country&gt; Countries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List&lt;Country&gt;();</a:t>
            </a:r>
          </a:p>
          <a:p>
            <a:r>
              <a:rPr lang="en-IN" sz="1800" dirty="0">
                <a:solidFill>
                  <a:srgbClr val="000000"/>
                </a:solidFill>
                <a:latin typeface="Consolas" panose="020B0609020204030204" pitchFamily="49" charset="0"/>
              </a:rPr>
              <a:t>            Country </a:t>
            </a:r>
            <a:r>
              <a:rPr lang="en-IN" sz="1800" dirty="0" err="1">
                <a:solidFill>
                  <a:srgbClr val="000000"/>
                </a:solidFill>
                <a:latin typeface="Consolas" panose="020B0609020204030204" pitchFamily="49" charset="0"/>
              </a:rPr>
              <a:t>country</a:t>
            </a:r>
            <a:r>
              <a:rPr lang="en-IN" sz="1800" dirty="0">
                <a:solidFill>
                  <a:srgbClr val="000000"/>
                </a:solidFill>
                <a:latin typeface="Consolas" panose="020B0609020204030204" pitchFamily="49" charset="0"/>
              </a:rPr>
              <a:t> = </a:t>
            </a:r>
            <a:r>
              <a:rPr lang="en-IN" sz="1800" dirty="0">
                <a:solidFill>
                  <a:srgbClr val="0000FF"/>
                </a:solidFill>
                <a:latin typeface="Consolas" panose="020B0609020204030204" pitchFamily="49" charset="0"/>
              </a:rPr>
              <a:t>new</a:t>
            </a:r>
            <a:r>
              <a:rPr lang="en-IN" sz="1800" dirty="0">
                <a:solidFill>
                  <a:srgbClr val="000000"/>
                </a:solidFill>
                <a:latin typeface="Consolas" panose="020B0609020204030204" pitchFamily="49" charset="0"/>
              </a:rPr>
              <a:t> Country();</a:t>
            </a:r>
          </a:p>
          <a:p>
            <a:r>
              <a:rPr lang="en-IN" sz="1800" dirty="0">
                <a:solidFill>
                  <a:srgbClr val="000000"/>
                </a:solidFill>
                <a:latin typeface="Consolas" panose="020B0609020204030204" pitchFamily="49" charset="0"/>
              </a:rPr>
              <a:t>            </a:t>
            </a:r>
            <a:r>
              <a:rPr lang="en-IN" sz="1800" dirty="0" err="1">
                <a:solidFill>
                  <a:srgbClr val="000000"/>
                </a:solidFill>
                <a:latin typeface="Consolas" panose="020B0609020204030204" pitchFamily="49" charset="0"/>
              </a:rPr>
              <a:t>country.Id</a:t>
            </a:r>
            <a:r>
              <a:rPr lang="en-IN" sz="1800" dirty="0">
                <a:solidFill>
                  <a:srgbClr val="000000"/>
                </a:solidFill>
                <a:latin typeface="Consolas" panose="020B0609020204030204" pitchFamily="49" charset="0"/>
              </a:rPr>
              <a:t> = 1;</a:t>
            </a:r>
          </a:p>
          <a:p>
            <a:r>
              <a:rPr lang="en-IN" sz="1800" dirty="0">
                <a:solidFill>
                  <a:srgbClr val="000000"/>
                </a:solidFill>
                <a:latin typeface="Consolas" panose="020B0609020204030204" pitchFamily="49" charset="0"/>
              </a:rPr>
              <a:t>            </a:t>
            </a:r>
            <a:r>
              <a:rPr lang="en-IN" sz="1800" dirty="0" err="1">
                <a:solidFill>
                  <a:srgbClr val="000000"/>
                </a:solidFill>
                <a:latin typeface="Consolas" panose="020B0609020204030204" pitchFamily="49" charset="0"/>
              </a:rPr>
              <a:t>country.CountryName</a:t>
            </a:r>
            <a:r>
              <a:rPr lang="en-IN" sz="1800" dirty="0">
                <a:solidFill>
                  <a:srgbClr val="000000"/>
                </a:solidFill>
                <a:latin typeface="Consolas" panose="020B0609020204030204" pitchFamily="49" charset="0"/>
              </a:rPr>
              <a:t> = </a:t>
            </a:r>
            <a:r>
              <a:rPr lang="en-IN" sz="1800" dirty="0">
                <a:solidFill>
                  <a:srgbClr val="A31515"/>
                </a:solidFill>
                <a:latin typeface="Consolas" panose="020B0609020204030204" pitchFamily="49" charset="0"/>
              </a:rPr>
              <a:t>"India"</a:t>
            </a:r>
            <a:r>
              <a:rPr lang="en-IN" sz="1800" dirty="0">
                <a:solidFill>
                  <a:srgbClr val="000000"/>
                </a:solidFill>
                <a:latin typeface="Consolas" panose="020B0609020204030204" pitchFamily="49" charset="0"/>
              </a:rPr>
              <a:t>;</a:t>
            </a:r>
          </a:p>
          <a:p>
            <a:r>
              <a:rPr lang="en-IN" sz="1800" dirty="0">
                <a:solidFill>
                  <a:srgbClr val="000000"/>
                </a:solidFill>
                <a:latin typeface="Consolas" panose="020B0609020204030204" pitchFamily="49" charset="0"/>
              </a:rPr>
              <a:t>            </a:t>
            </a:r>
            <a:r>
              <a:rPr lang="en-IN" sz="1800" dirty="0" err="1">
                <a:solidFill>
                  <a:srgbClr val="000000"/>
                </a:solidFill>
                <a:latin typeface="Consolas" panose="020B0609020204030204" pitchFamily="49" charset="0"/>
              </a:rPr>
              <a:t>country.Capital</a:t>
            </a:r>
            <a:r>
              <a:rPr lang="en-IN" sz="1800" dirty="0">
                <a:solidFill>
                  <a:srgbClr val="000000"/>
                </a:solidFill>
                <a:latin typeface="Consolas" panose="020B0609020204030204" pitchFamily="49" charset="0"/>
              </a:rPr>
              <a:t> = </a:t>
            </a:r>
            <a:r>
              <a:rPr lang="en-IN" sz="1800" dirty="0">
                <a:solidFill>
                  <a:srgbClr val="A31515"/>
                </a:solidFill>
                <a:latin typeface="Consolas" panose="020B0609020204030204" pitchFamily="49" charset="0"/>
              </a:rPr>
              <a:t>"Delhi"</a:t>
            </a:r>
            <a:r>
              <a:rPr lang="en-IN" sz="1800" dirty="0">
                <a:solidFill>
                  <a:srgbClr val="000000"/>
                </a:solidFill>
                <a:latin typeface="Consolas" panose="020B0609020204030204" pitchFamily="49" charset="0"/>
              </a:rPr>
              <a:t>;</a:t>
            </a:r>
          </a:p>
          <a:p>
            <a:r>
              <a:rPr lang="en-IN" sz="1800" dirty="0">
                <a:solidFill>
                  <a:srgbClr val="000000"/>
                </a:solidFill>
                <a:latin typeface="Consolas" panose="020B0609020204030204" pitchFamily="49" charset="0"/>
              </a:rPr>
              <a:t>            </a:t>
            </a:r>
            <a:r>
              <a:rPr lang="en-IN" sz="1800" dirty="0" err="1">
                <a:solidFill>
                  <a:srgbClr val="000000"/>
                </a:solidFill>
                <a:latin typeface="Consolas" panose="020B0609020204030204" pitchFamily="49" charset="0"/>
              </a:rPr>
              <a:t>Countries.Add</a:t>
            </a:r>
            <a:r>
              <a:rPr lang="en-IN" sz="1800" dirty="0">
                <a:solidFill>
                  <a:srgbClr val="000000"/>
                </a:solidFill>
                <a:latin typeface="Consolas" panose="020B0609020204030204" pitchFamily="49" charset="0"/>
              </a:rPr>
              <a:t>(country);</a:t>
            </a:r>
          </a:p>
          <a:p>
            <a:endParaRPr lang="en-IN"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//Countries to the response body.             </a:t>
            </a:r>
            <a:endParaRPr lang="en-US" sz="1800" dirty="0">
              <a:solidFill>
                <a:srgbClr val="000000"/>
              </a:solidFill>
              <a:latin typeface="Consolas" panose="020B0609020204030204" pitchFamily="49" charset="0"/>
            </a:endParaRPr>
          </a:p>
          <a:p>
            <a:r>
              <a:rPr lang="en-IN" sz="1800" dirty="0">
                <a:solidFill>
                  <a:srgbClr val="000000"/>
                </a:solidFill>
                <a:latin typeface="Consolas" panose="020B0609020204030204" pitchFamily="49" charset="0"/>
              </a:rPr>
              <a:t>            </a:t>
            </a:r>
            <a:r>
              <a:rPr lang="en-IN" sz="1800" dirty="0" err="1">
                <a:solidFill>
                  <a:srgbClr val="000000"/>
                </a:solidFill>
                <a:latin typeface="Consolas" panose="020B0609020204030204" pitchFamily="49" charset="0"/>
              </a:rPr>
              <a:t>HttpResponseMessage</a:t>
            </a:r>
            <a:r>
              <a:rPr lang="en-IN" sz="1800" dirty="0">
                <a:solidFill>
                  <a:srgbClr val="000000"/>
                </a:solidFill>
                <a:latin typeface="Consolas" panose="020B0609020204030204" pitchFamily="49" charset="0"/>
              </a:rPr>
              <a:t> response = </a:t>
            </a:r>
            <a:r>
              <a:rPr lang="en-IN" sz="1800" dirty="0" err="1">
                <a:solidFill>
                  <a:srgbClr val="000000"/>
                </a:solidFill>
                <a:latin typeface="Consolas" panose="020B0609020204030204" pitchFamily="49" charset="0"/>
              </a:rPr>
              <a:t>Request.CreateResponse</a:t>
            </a:r>
            <a:r>
              <a:rPr lang="en-IN" sz="1800" dirty="0">
                <a:solidFill>
                  <a:srgbClr val="000000"/>
                </a:solidFill>
                <a:latin typeface="Consolas" panose="020B0609020204030204" pitchFamily="49" charset="0"/>
              </a:rPr>
              <a:t>(</a:t>
            </a:r>
            <a:r>
              <a:rPr lang="en-IN" sz="1800" dirty="0" err="1">
                <a:solidFill>
                  <a:srgbClr val="000000"/>
                </a:solidFill>
                <a:latin typeface="Consolas" panose="020B0609020204030204" pitchFamily="49" charset="0"/>
              </a:rPr>
              <a:t>HttpStatusCode.OK</a:t>
            </a:r>
            <a:r>
              <a:rPr lang="en-IN" sz="1800" dirty="0">
                <a:solidFill>
                  <a:srgbClr val="000000"/>
                </a:solidFill>
                <a:latin typeface="Consolas" panose="020B0609020204030204" pitchFamily="49" charset="0"/>
              </a:rPr>
              <a:t>, Countries);</a:t>
            </a:r>
          </a:p>
          <a:p>
            <a:r>
              <a:rPr lang="en-IN" sz="1800" dirty="0">
                <a:solidFill>
                  <a:srgbClr val="000000"/>
                </a:solidFill>
                <a:latin typeface="Consolas" panose="020B0609020204030204" pitchFamily="49" charset="0"/>
              </a:rPr>
              <a:t>            </a:t>
            </a:r>
            <a:r>
              <a:rPr lang="en-IN" sz="1800" dirty="0">
                <a:solidFill>
                  <a:srgbClr val="0000FF"/>
                </a:solidFill>
                <a:latin typeface="Consolas" panose="020B0609020204030204" pitchFamily="49" charset="0"/>
              </a:rPr>
              <a:t>return</a:t>
            </a:r>
            <a:r>
              <a:rPr lang="en-IN" sz="1800" dirty="0">
                <a:solidFill>
                  <a:srgbClr val="000000"/>
                </a:solidFill>
                <a:latin typeface="Consolas" panose="020B0609020204030204" pitchFamily="49" charset="0"/>
              </a:rPr>
              <a:t> response;</a:t>
            </a:r>
          </a:p>
          <a:p>
            <a:r>
              <a:rPr lang="en-IN" sz="1800" dirty="0">
                <a:solidFill>
                  <a:srgbClr val="000000"/>
                </a:solidFill>
                <a:latin typeface="Consolas" panose="020B0609020204030204" pitchFamily="49" charset="0"/>
              </a:rPr>
              <a:t>        }</a:t>
            </a:r>
            <a:endParaRPr lang="en-IN" dirty="0"/>
          </a:p>
        </p:txBody>
      </p:sp>
    </p:spTree>
    <p:extLst>
      <p:ext uri="{BB962C8B-B14F-4D97-AF65-F5344CB8AC3E}">
        <p14:creationId xmlns:p14="http://schemas.microsoft.com/office/powerpoint/2010/main" val="791737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55422-E694-40EF-AC13-030779D5BE75}"/>
              </a:ext>
            </a:extLst>
          </p:cNvPr>
          <p:cNvSpPr>
            <a:spLocks noGrp="1"/>
          </p:cNvSpPr>
          <p:nvPr>
            <p:ph type="title"/>
          </p:nvPr>
        </p:nvSpPr>
        <p:spPr/>
        <p:txBody>
          <a:bodyPr/>
          <a:lstStyle/>
          <a:p>
            <a:r>
              <a:rPr lang="en-IN" dirty="0"/>
              <a:t>Web API vs WCF</a:t>
            </a:r>
          </a:p>
        </p:txBody>
      </p:sp>
      <p:sp>
        <p:nvSpPr>
          <p:cNvPr id="3" name="Content Placeholder 2">
            <a:extLst>
              <a:ext uri="{FF2B5EF4-FFF2-40B4-BE49-F238E27FC236}">
                <a16:creationId xmlns:a16="http://schemas.microsoft.com/office/drawing/2014/main" id="{55212CD3-76B7-438F-8626-F2E5A9FA089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507C416-B2F2-44D1-BE1D-914CECEDBA6B}"/>
              </a:ext>
            </a:extLst>
          </p:cNvPr>
          <p:cNvPicPr>
            <a:picLocks noChangeAspect="1"/>
          </p:cNvPicPr>
          <p:nvPr/>
        </p:nvPicPr>
        <p:blipFill>
          <a:blip r:embed="rId2"/>
          <a:stretch>
            <a:fillRect/>
          </a:stretch>
        </p:blipFill>
        <p:spPr>
          <a:xfrm>
            <a:off x="904875" y="1825625"/>
            <a:ext cx="10039350" cy="4019550"/>
          </a:xfrm>
          <a:prstGeom prst="rect">
            <a:avLst/>
          </a:prstGeom>
        </p:spPr>
      </p:pic>
    </p:spTree>
    <p:extLst>
      <p:ext uri="{BB962C8B-B14F-4D97-AF65-F5344CB8AC3E}">
        <p14:creationId xmlns:p14="http://schemas.microsoft.com/office/powerpoint/2010/main" val="1539012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5D1AEE-7648-4F6A-B892-28570373790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548167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D396-D710-4522-A6F8-445AA794DF9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F71C1AD-FB6A-4273-818E-F44094CDC16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5F49850-9D2D-49DD-99CE-3FD1763ED8C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384605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BB0E9-4C52-487C-B698-1A83D300506B}"/>
              </a:ext>
            </a:extLst>
          </p:cNvPr>
          <p:cNvSpPr>
            <a:spLocks noGrp="1"/>
          </p:cNvSpPr>
          <p:nvPr>
            <p:ph type="title"/>
          </p:nvPr>
        </p:nvSpPr>
        <p:spPr/>
        <p:txBody>
          <a:bodyPr/>
          <a:lstStyle/>
          <a:p>
            <a:r>
              <a:rPr lang="en-IN" b="1" i="0" dirty="0" err="1">
                <a:solidFill>
                  <a:srgbClr val="444444"/>
                </a:solidFill>
                <a:effectLst/>
                <a:latin typeface="verdana" panose="020B0604030504040204" pitchFamily="34" charset="0"/>
              </a:rPr>
              <a:t>IHttpActionResult</a:t>
            </a:r>
            <a:br>
              <a:rPr lang="en-IN" b="1" i="0" dirty="0">
                <a:solidFill>
                  <a:srgbClr val="444444"/>
                </a:solidFill>
                <a:effectLst/>
                <a:latin typeface="verdana" panose="020B0604030504040204" pitchFamily="34" charset="0"/>
              </a:rPr>
            </a:br>
            <a:endParaRPr lang="en-IN" dirty="0"/>
          </a:p>
        </p:txBody>
      </p:sp>
      <p:sp>
        <p:nvSpPr>
          <p:cNvPr id="3" name="Content Placeholder 2">
            <a:extLst>
              <a:ext uri="{FF2B5EF4-FFF2-40B4-BE49-F238E27FC236}">
                <a16:creationId xmlns:a16="http://schemas.microsoft.com/office/drawing/2014/main" id="{67BE0B6B-5BAF-4324-A89B-B3957E9E4907}"/>
              </a:ext>
            </a:extLst>
          </p:cNvPr>
          <p:cNvSpPr>
            <a:spLocks noGrp="1"/>
          </p:cNvSpPr>
          <p:nvPr>
            <p:ph idx="1"/>
          </p:nvPr>
        </p:nvSpPr>
        <p:spPr>
          <a:xfrm>
            <a:off x="727969" y="1411550"/>
            <a:ext cx="10625831" cy="4765413"/>
          </a:xfrm>
        </p:spPr>
        <p:txBody>
          <a:bodyPr>
            <a:normAutofit fontScale="70000" lnSpcReduction="20000"/>
          </a:bodyPr>
          <a:lstStyle/>
          <a:p>
            <a:pPr algn="l"/>
            <a:r>
              <a:rPr lang="en-US" b="1" i="0" dirty="0" err="1">
                <a:solidFill>
                  <a:srgbClr val="1D2129"/>
                </a:solidFill>
                <a:effectLst/>
                <a:latin typeface="verdana" panose="020B0604030504040204" pitchFamily="34" charset="0"/>
              </a:rPr>
              <a:t>IHttpActionResult</a:t>
            </a:r>
            <a:r>
              <a:rPr lang="en-US" b="0" i="0" dirty="0">
                <a:solidFill>
                  <a:srgbClr val="1D2129"/>
                </a:solidFill>
                <a:effectLst/>
                <a:latin typeface="verdana" panose="020B0604030504040204" pitchFamily="34" charset="0"/>
              </a:rPr>
              <a:t> is introduced in Web API 2, </a:t>
            </a:r>
            <a:r>
              <a:rPr lang="en-US" b="1" i="0" dirty="0" err="1">
                <a:solidFill>
                  <a:srgbClr val="1D2129"/>
                </a:solidFill>
                <a:effectLst/>
                <a:latin typeface="verdana" panose="020B0604030504040204" pitchFamily="34" charset="0"/>
              </a:rPr>
              <a:t>IHttpActionResult</a:t>
            </a:r>
            <a:r>
              <a:rPr lang="en-US" b="0" i="0" dirty="0">
                <a:solidFill>
                  <a:srgbClr val="1D2129"/>
                </a:solidFill>
                <a:effectLst/>
                <a:latin typeface="verdana" panose="020B0604030504040204" pitchFamily="34" charset="0"/>
              </a:rPr>
              <a:t> interface acts like a factory for </a:t>
            </a:r>
            <a:r>
              <a:rPr lang="en-US" b="1" i="0" dirty="0" err="1">
                <a:solidFill>
                  <a:srgbClr val="1D2129"/>
                </a:solidFill>
                <a:effectLst/>
                <a:latin typeface="verdana" panose="020B0604030504040204" pitchFamily="34" charset="0"/>
              </a:rPr>
              <a:t>HttpResponseMessage</a:t>
            </a:r>
            <a:r>
              <a:rPr lang="en-US" b="0" i="0" dirty="0">
                <a:solidFill>
                  <a:srgbClr val="1D2129"/>
                </a:solidFill>
                <a:effectLst/>
                <a:latin typeface="verdana" panose="020B0604030504040204" pitchFamily="34" charset="0"/>
              </a:rPr>
              <a:t>.</a:t>
            </a:r>
          </a:p>
          <a:p>
            <a:pPr algn="l"/>
            <a:br>
              <a:rPr lang="en-US" dirty="0"/>
            </a:br>
            <a:r>
              <a:rPr lang="en-US" b="1" i="0" dirty="0">
                <a:solidFill>
                  <a:srgbClr val="1D2129"/>
                </a:solidFill>
                <a:effectLst/>
                <a:latin typeface="verdana" panose="020B0604030504040204" pitchFamily="34" charset="0"/>
              </a:rPr>
              <a:t>There are some advantages of using the </a:t>
            </a:r>
            <a:r>
              <a:rPr lang="en-US" b="1" i="0" dirty="0" err="1">
                <a:solidFill>
                  <a:srgbClr val="1D2129"/>
                </a:solidFill>
                <a:effectLst/>
                <a:latin typeface="verdana" panose="020B0604030504040204" pitchFamily="34" charset="0"/>
              </a:rPr>
              <a:t>IHttpActionResult</a:t>
            </a:r>
            <a:r>
              <a:rPr lang="en-US" b="1" i="0" dirty="0">
                <a:solidFill>
                  <a:srgbClr val="1D2129"/>
                </a:solidFill>
                <a:effectLst/>
                <a:latin typeface="verdana" panose="020B0604030504040204" pitchFamily="34" charset="0"/>
              </a:rPr>
              <a:t> over </a:t>
            </a:r>
            <a:r>
              <a:rPr lang="en-US" b="1" i="0" dirty="0" err="1">
                <a:solidFill>
                  <a:srgbClr val="1D2129"/>
                </a:solidFill>
                <a:effectLst/>
                <a:latin typeface="verdana" panose="020B0604030504040204" pitchFamily="34" charset="0"/>
              </a:rPr>
              <a:t>HttpResponseMessage</a:t>
            </a:r>
            <a:endParaRPr lang="en-US" b="1" i="0" dirty="0">
              <a:solidFill>
                <a:srgbClr val="1D2129"/>
              </a:solidFill>
              <a:effectLst/>
              <a:latin typeface="verdana" panose="020B0604030504040204" pitchFamily="34" charset="0"/>
            </a:endParaRPr>
          </a:p>
          <a:p>
            <a:pPr algn="l">
              <a:buFont typeface="Arial" panose="020B0604020202020204" pitchFamily="34" charset="0"/>
              <a:buChar char="•"/>
            </a:pPr>
            <a:r>
              <a:rPr lang="en-US" b="0" i="0" dirty="0">
                <a:solidFill>
                  <a:srgbClr val="1D2129"/>
                </a:solidFill>
                <a:effectLst/>
                <a:latin typeface="verdana" panose="020B0604030504040204" pitchFamily="34" charset="0"/>
              </a:rPr>
              <a:t>The code is cleaner and easier to read</a:t>
            </a:r>
          </a:p>
          <a:p>
            <a:pPr algn="l">
              <a:buFont typeface="Arial" panose="020B0604020202020204" pitchFamily="34" charset="0"/>
              <a:buChar char="•"/>
            </a:pPr>
            <a:r>
              <a:rPr lang="en-US" b="0" i="0" dirty="0">
                <a:solidFill>
                  <a:srgbClr val="1D2129"/>
                </a:solidFill>
                <a:effectLst/>
                <a:latin typeface="verdana" panose="020B0604030504040204" pitchFamily="34" charset="0"/>
              </a:rPr>
              <a:t>Unit testing for controller action methods become easy</a:t>
            </a:r>
          </a:p>
          <a:p>
            <a:pPr algn="l">
              <a:buFont typeface="Arial" panose="020B0604020202020204" pitchFamily="34" charset="0"/>
              <a:buChar char="•"/>
            </a:pPr>
            <a:r>
              <a:rPr lang="en-US" b="0" i="0" dirty="0">
                <a:solidFill>
                  <a:srgbClr val="1D2129"/>
                </a:solidFill>
                <a:effectLst/>
                <a:latin typeface="verdana" panose="020B0604030504040204" pitchFamily="34" charset="0"/>
              </a:rPr>
              <a:t>It comes with custom built in responses</a:t>
            </a:r>
          </a:p>
          <a:p>
            <a:pPr marL="742950" lvl="1" indent="-285750" algn="l">
              <a:buFont typeface="Arial" panose="020B0604020202020204" pitchFamily="34" charset="0"/>
              <a:buChar char="•"/>
            </a:pPr>
            <a:r>
              <a:rPr lang="en-US" b="0" i="0" dirty="0">
                <a:solidFill>
                  <a:srgbClr val="1D2129"/>
                </a:solidFill>
                <a:effectLst/>
                <a:latin typeface="verdana" panose="020B0604030504040204" pitchFamily="34" charset="0"/>
              </a:rPr>
              <a:t>Ok</a:t>
            </a:r>
          </a:p>
          <a:p>
            <a:pPr marL="742950" lvl="1" indent="-285750" algn="l">
              <a:buFont typeface="Arial" panose="020B0604020202020204" pitchFamily="34" charset="0"/>
              <a:buChar char="•"/>
            </a:pPr>
            <a:r>
              <a:rPr lang="en-US" b="0" i="0" dirty="0" err="1">
                <a:solidFill>
                  <a:srgbClr val="1D2129"/>
                </a:solidFill>
                <a:effectLst/>
                <a:latin typeface="verdana" panose="020B0604030504040204" pitchFamily="34" charset="0"/>
              </a:rPr>
              <a:t>NotFound</a:t>
            </a:r>
            <a:endParaRPr lang="en-US" b="0" i="0" dirty="0">
              <a:solidFill>
                <a:srgbClr val="1D2129"/>
              </a:solidFill>
              <a:effectLst/>
              <a:latin typeface="verdana" panose="020B0604030504040204" pitchFamily="34" charset="0"/>
            </a:endParaRPr>
          </a:p>
          <a:p>
            <a:pPr marL="742950" lvl="1" indent="-285750" algn="l">
              <a:buFont typeface="Arial" panose="020B0604020202020204" pitchFamily="34" charset="0"/>
              <a:buChar char="•"/>
            </a:pPr>
            <a:r>
              <a:rPr lang="en-US" b="0" i="0" dirty="0">
                <a:solidFill>
                  <a:srgbClr val="1D2129"/>
                </a:solidFill>
                <a:effectLst/>
                <a:latin typeface="verdana" panose="020B0604030504040204" pitchFamily="34" charset="0"/>
              </a:rPr>
              <a:t>Exception</a:t>
            </a:r>
          </a:p>
          <a:p>
            <a:pPr marL="742950" lvl="1" indent="-285750" algn="l">
              <a:buFont typeface="Arial" panose="020B0604020202020204" pitchFamily="34" charset="0"/>
              <a:buChar char="•"/>
            </a:pPr>
            <a:r>
              <a:rPr lang="en-US" b="0" i="0" dirty="0">
                <a:solidFill>
                  <a:srgbClr val="1D2129"/>
                </a:solidFill>
                <a:effectLst/>
                <a:latin typeface="verdana" panose="020B0604030504040204" pitchFamily="34" charset="0"/>
              </a:rPr>
              <a:t>Unauthorized</a:t>
            </a:r>
          </a:p>
          <a:p>
            <a:pPr marL="742950" lvl="1" indent="-285750" algn="l">
              <a:buFont typeface="Arial" panose="020B0604020202020204" pitchFamily="34" charset="0"/>
              <a:buChar char="•"/>
            </a:pPr>
            <a:r>
              <a:rPr lang="en-US" b="0" i="0" dirty="0" err="1">
                <a:solidFill>
                  <a:srgbClr val="1D2129"/>
                </a:solidFill>
                <a:effectLst/>
                <a:latin typeface="verdana" panose="020B0604030504040204" pitchFamily="34" charset="0"/>
              </a:rPr>
              <a:t>BadRequest</a:t>
            </a:r>
            <a:endParaRPr lang="en-US" b="0" i="0" dirty="0">
              <a:solidFill>
                <a:srgbClr val="1D2129"/>
              </a:solidFill>
              <a:effectLst/>
              <a:latin typeface="verdana" panose="020B0604030504040204" pitchFamily="34" charset="0"/>
            </a:endParaRPr>
          </a:p>
          <a:p>
            <a:pPr marL="742950" lvl="1" indent="-285750" algn="l">
              <a:buFont typeface="Arial" panose="020B0604020202020204" pitchFamily="34" charset="0"/>
              <a:buChar char="•"/>
            </a:pPr>
            <a:r>
              <a:rPr lang="en-US" b="0" i="0" dirty="0">
                <a:solidFill>
                  <a:srgbClr val="1D2129"/>
                </a:solidFill>
                <a:effectLst/>
                <a:latin typeface="verdana" panose="020B0604030504040204" pitchFamily="34" charset="0"/>
              </a:rPr>
              <a:t>Conflict</a:t>
            </a:r>
          </a:p>
          <a:p>
            <a:pPr marL="742950" lvl="1" indent="-285750" algn="l">
              <a:buFont typeface="Arial" panose="020B0604020202020204" pitchFamily="34" charset="0"/>
              <a:buChar char="•"/>
            </a:pPr>
            <a:r>
              <a:rPr lang="en-US" b="0" i="0" dirty="0">
                <a:solidFill>
                  <a:srgbClr val="1D2129"/>
                </a:solidFill>
                <a:effectLst/>
                <a:latin typeface="verdana" panose="020B0604030504040204" pitchFamily="34" charset="0"/>
              </a:rPr>
              <a:t>Redirect</a:t>
            </a:r>
          </a:p>
          <a:p>
            <a:br>
              <a:rPr lang="en-US" dirty="0"/>
            </a:br>
            <a:endParaRPr lang="en-IN" dirty="0"/>
          </a:p>
        </p:txBody>
      </p:sp>
    </p:spTree>
    <p:extLst>
      <p:ext uri="{BB962C8B-B14F-4D97-AF65-F5344CB8AC3E}">
        <p14:creationId xmlns:p14="http://schemas.microsoft.com/office/powerpoint/2010/main" val="4179748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5F323A-809E-4BF1-9819-9C646D720D90}"/>
              </a:ext>
            </a:extLst>
          </p:cNvPr>
          <p:cNvSpPr txBox="1"/>
          <p:nvPr/>
        </p:nvSpPr>
        <p:spPr>
          <a:xfrm>
            <a:off x="121328" y="314936"/>
            <a:ext cx="11949344" cy="6463308"/>
          </a:xfrm>
          <a:prstGeom prst="rect">
            <a:avLst/>
          </a:prstGeom>
          <a:noFill/>
        </p:spPr>
        <p:txBody>
          <a:bodyPr wrap="square">
            <a:spAutoFit/>
          </a:bodyPr>
          <a:lstStyle/>
          <a:p>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IHttpActionResult</a:t>
            </a:r>
            <a:r>
              <a:rPr lang="en-US" sz="1800" dirty="0">
                <a:solidFill>
                  <a:srgbClr val="000000"/>
                </a:solidFill>
                <a:latin typeface="Consolas" panose="020B0609020204030204" pitchFamily="49" charset="0"/>
              </a:rPr>
              <a:t> Get(</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id)</a:t>
            </a:r>
          </a:p>
          <a:p>
            <a:r>
              <a:rPr lang="en-IN" sz="1800" dirty="0">
                <a:solidFill>
                  <a:srgbClr val="000000"/>
                </a:solidFill>
                <a:latin typeface="Consolas" panose="020B0609020204030204" pitchFamily="49" charset="0"/>
              </a:rPr>
              <a:t>        {</a:t>
            </a:r>
          </a:p>
          <a:p>
            <a:r>
              <a:rPr lang="en-IN" sz="1800" dirty="0">
                <a:solidFill>
                  <a:srgbClr val="000000"/>
                </a:solidFill>
                <a:latin typeface="Consolas" panose="020B0609020204030204" pitchFamily="49" charset="0"/>
              </a:rPr>
              <a:t>            </a:t>
            </a:r>
            <a:r>
              <a:rPr lang="en-IN" sz="1800" dirty="0">
                <a:solidFill>
                  <a:srgbClr val="008000"/>
                </a:solidFill>
                <a:latin typeface="Consolas" panose="020B0609020204030204" pitchFamily="49" charset="0"/>
              </a:rPr>
              <a:t>// list of Countries</a:t>
            </a:r>
            <a:endParaRPr lang="en-IN"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List&lt;Country&gt; Countries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List&lt;Country&gt;();</a:t>
            </a:r>
          </a:p>
          <a:p>
            <a:r>
              <a:rPr lang="en-IN" sz="1800" dirty="0">
                <a:solidFill>
                  <a:srgbClr val="000000"/>
                </a:solidFill>
                <a:latin typeface="Consolas" panose="020B0609020204030204" pitchFamily="49" charset="0"/>
              </a:rPr>
              <a:t>            Country </a:t>
            </a:r>
            <a:r>
              <a:rPr lang="en-IN" sz="1800" dirty="0" err="1">
                <a:solidFill>
                  <a:srgbClr val="000000"/>
                </a:solidFill>
                <a:latin typeface="Consolas" panose="020B0609020204030204" pitchFamily="49" charset="0"/>
              </a:rPr>
              <a:t>country</a:t>
            </a:r>
            <a:r>
              <a:rPr lang="en-IN" sz="1800" dirty="0">
                <a:solidFill>
                  <a:srgbClr val="000000"/>
                </a:solidFill>
                <a:latin typeface="Consolas" panose="020B0609020204030204" pitchFamily="49" charset="0"/>
              </a:rPr>
              <a:t> = </a:t>
            </a:r>
            <a:r>
              <a:rPr lang="en-IN" sz="1800" dirty="0">
                <a:solidFill>
                  <a:srgbClr val="0000FF"/>
                </a:solidFill>
                <a:latin typeface="Consolas" panose="020B0609020204030204" pitchFamily="49" charset="0"/>
              </a:rPr>
              <a:t>new</a:t>
            </a:r>
            <a:r>
              <a:rPr lang="en-IN" sz="1800" dirty="0">
                <a:solidFill>
                  <a:srgbClr val="000000"/>
                </a:solidFill>
                <a:latin typeface="Consolas" panose="020B0609020204030204" pitchFamily="49" charset="0"/>
              </a:rPr>
              <a:t> Country();</a:t>
            </a:r>
          </a:p>
          <a:p>
            <a:r>
              <a:rPr lang="en-IN" sz="1800" dirty="0">
                <a:solidFill>
                  <a:srgbClr val="000000"/>
                </a:solidFill>
                <a:latin typeface="Consolas" panose="020B0609020204030204" pitchFamily="49" charset="0"/>
              </a:rPr>
              <a:t>            country.ID = 1;</a:t>
            </a:r>
          </a:p>
          <a:p>
            <a:r>
              <a:rPr lang="en-IN" sz="1800" dirty="0">
                <a:solidFill>
                  <a:srgbClr val="000000"/>
                </a:solidFill>
                <a:latin typeface="Consolas" panose="020B0609020204030204" pitchFamily="49" charset="0"/>
              </a:rPr>
              <a:t>            </a:t>
            </a:r>
            <a:r>
              <a:rPr lang="en-IN" sz="1800" dirty="0" err="1">
                <a:solidFill>
                  <a:srgbClr val="000000"/>
                </a:solidFill>
                <a:latin typeface="Consolas" panose="020B0609020204030204" pitchFamily="49" charset="0"/>
              </a:rPr>
              <a:t>country.CountryName</a:t>
            </a:r>
            <a:r>
              <a:rPr lang="en-IN" sz="1800" dirty="0">
                <a:solidFill>
                  <a:srgbClr val="000000"/>
                </a:solidFill>
                <a:latin typeface="Consolas" panose="020B0609020204030204" pitchFamily="49" charset="0"/>
              </a:rPr>
              <a:t> = </a:t>
            </a:r>
            <a:r>
              <a:rPr lang="en-IN" sz="1800" dirty="0">
                <a:solidFill>
                  <a:srgbClr val="A31515"/>
                </a:solidFill>
                <a:latin typeface="Consolas" panose="020B0609020204030204" pitchFamily="49" charset="0"/>
              </a:rPr>
              <a:t>"USA"</a:t>
            </a:r>
            <a:r>
              <a:rPr lang="en-IN" sz="1800" dirty="0">
                <a:solidFill>
                  <a:srgbClr val="000000"/>
                </a:solidFill>
                <a:latin typeface="Consolas" panose="020B0609020204030204" pitchFamily="49" charset="0"/>
              </a:rPr>
              <a:t>;</a:t>
            </a:r>
          </a:p>
          <a:p>
            <a:r>
              <a:rPr lang="en-IN" sz="1800" dirty="0">
                <a:solidFill>
                  <a:srgbClr val="000000"/>
                </a:solidFill>
                <a:latin typeface="Consolas" panose="020B0609020204030204" pitchFamily="49" charset="0"/>
              </a:rPr>
              <a:t>            </a:t>
            </a:r>
            <a:r>
              <a:rPr lang="en-IN" sz="1800" dirty="0" err="1">
                <a:solidFill>
                  <a:srgbClr val="000000"/>
                </a:solidFill>
                <a:latin typeface="Consolas" panose="020B0609020204030204" pitchFamily="49" charset="0"/>
              </a:rPr>
              <a:t>country.Capital</a:t>
            </a:r>
            <a:r>
              <a:rPr lang="en-IN" sz="1800" dirty="0">
                <a:solidFill>
                  <a:srgbClr val="000000"/>
                </a:solidFill>
                <a:latin typeface="Consolas" panose="020B0609020204030204" pitchFamily="49" charset="0"/>
              </a:rPr>
              <a:t> = </a:t>
            </a:r>
            <a:r>
              <a:rPr lang="en-IN" sz="1800" dirty="0">
                <a:solidFill>
                  <a:srgbClr val="A31515"/>
                </a:solidFill>
                <a:latin typeface="Consolas" panose="020B0609020204030204" pitchFamily="49" charset="0"/>
              </a:rPr>
              <a:t>"Washington"</a:t>
            </a:r>
            <a:r>
              <a:rPr lang="en-IN" sz="1800" dirty="0">
                <a:solidFill>
                  <a:srgbClr val="000000"/>
                </a:solidFill>
                <a:latin typeface="Consolas" panose="020B0609020204030204" pitchFamily="49" charset="0"/>
              </a:rPr>
              <a:t>;</a:t>
            </a:r>
          </a:p>
          <a:p>
            <a:r>
              <a:rPr lang="en-IN" sz="1800" dirty="0">
                <a:solidFill>
                  <a:srgbClr val="000000"/>
                </a:solidFill>
                <a:latin typeface="Consolas" panose="020B0609020204030204" pitchFamily="49" charset="0"/>
              </a:rPr>
              <a:t>            </a:t>
            </a:r>
            <a:r>
              <a:rPr lang="en-IN" sz="1800" dirty="0" err="1">
                <a:solidFill>
                  <a:srgbClr val="000000"/>
                </a:solidFill>
                <a:latin typeface="Consolas" panose="020B0609020204030204" pitchFamily="49" charset="0"/>
              </a:rPr>
              <a:t>Countries.Add</a:t>
            </a:r>
            <a:r>
              <a:rPr lang="en-IN" sz="1800" dirty="0">
                <a:solidFill>
                  <a:srgbClr val="000000"/>
                </a:solidFill>
                <a:latin typeface="Consolas" panose="020B0609020204030204" pitchFamily="49" charset="0"/>
              </a:rPr>
              <a:t>(country);</a:t>
            </a:r>
          </a:p>
          <a:p>
            <a:endParaRPr lang="en-IN"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//finding country based on provided id</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var</a:t>
            </a:r>
            <a:r>
              <a:rPr lang="en-US" sz="1800" dirty="0">
                <a:solidFill>
                  <a:srgbClr val="000000"/>
                </a:solidFill>
                <a:latin typeface="Consolas" panose="020B0609020204030204" pitchFamily="49" charset="0"/>
              </a:rPr>
              <a:t> result = </a:t>
            </a:r>
            <a:r>
              <a:rPr lang="en-US" sz="1800" dirty="0" err="1">
                <a:solidFill>
                  <a:srgbClr val="000000"/>
                </a:solidFill>
                <a:latin typeface="Consolas" panose="020B0609020204030204" pitchFamily="49" charset="0"/>
              </a:rPr>
              <a:t>Countries.FirstOrDefault</a:t>
            </a:r>
            <a:r>
              <a:rPr lang="en-US" sz="1800" dirty="0">
                <a:solidFill>
                  <a:srgbClr val="000000"/>
                </a:solidFill>
                <a:latin typeface="Consolas" panose="020B0609020204030204" pitchFamily="49" charset="0"/>
              </a:rPr>
              <a:t>(x =&gt; x.ID == id);</a:t>
            </a:r>
          </a:p>
          <a:p>
            <a:r>
              <a:rPr lang="en-IN" sz="1800" dirty="0">
                <a:solidFill>
                  <a:srgbClr val="000000"/>
                </a:solidFill>
                <a:latin typeface="Consolas" panose="020B0609020204030204" pitchFamily="49" charset="0"/>
              </a:rPr>
              <a:t>            </a:t>
            </a:r>
            <a:r>
              <a:rPr lang="en-IN" sz="1800" dirty="0">
                <a:solidFill>
                  <a:srgbClr val="0000FF"/>
                </a:solidFill>
                <a:latin typeface="Consolas" panose="020B0609020204030204" pitchFamily="49" charset="0"/>
              </a:rPr>
              <a:t>if</a:t>
            </a:r>
            <a:r>
              <a:rPr lang="en-IN" sz="1800" dirty="0">
                <a:solidFill>
                  <a:srgbClr val="000000"/>
                </a:solidFill>
                <a:latin typeface="Consolas" panose="020B0609020204030204" pitchFamily="49" charset="0"/>
              </a:rPr>
              <a:t> (result == </a:t>
            </a:r>
            <a:r>
              <a:rPr lang="en-IN" sz="1800" dirty="0">
                <a:solidFill>
                  <a:srgbClr val="0000FF"/>
                </a:solidFill>
                <a:latin typeface="Consolas" panose="020B0609020204030204" pitchFamily="49" charset="0"/>
              </a:rPr>
              <a:t>null</a:t>
            </a:r>
            <a:r>
              <a:rPr lang="en-IN" sz="1800" dirty="0">
                <a:solidFill>
                  <a:srgbClr val="000000"/>
                </a:solidFill>
                <a:latin typeface="Consolas" panose="020B0609020204030204" pitchFamily="49" charset="0"/>
              </a:rPr>
              <a:t>)</a:t>
            </a:r>
          </a:p>
          <a:p>
            <a:r>
              <a:rPr lang="en-IN"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//create a 404 (Not Found) response</a:t>
            </a:r>
            <a:endParaRPr lang="en-US" sz="1800" dirty="0">
              <a:solidFill>
                <a:srgbClr val="000000"/>
              </a:solidFill>
              <a:latin typeface="Consolas" panose="020B0609020204030204" pitchFamily="49" charset="0"/>
            </a:endParaRPr>
          </a:p>
          <a:p>
            <a:r>
              <a:rPr lang="en-IN" sz="1800" dirty="0">
                <a:solidFill>
                  <a:srgbClr val="000000"/>
                </a:solidFill>
                <a:latin typeface="Consolas" panose="020B0609020204030204" pitchFamily="49" charset="0"/>
              </a:rPr>
              <a:t>                </a:t>
            </a:r>
            <a:r>
              <a:rPr lang="en-IN" sz="1800" dirty="0">
                <a:solidFill>
                  <a:srgbClr val="0000FF"/>
                </a:solidFill>
                <a:latin typeface="Consolas" panose="020B0609020204030204" pitchFamily="49" charset="0"/>
              </a:rPr>
              <a:t>return</a:t>
            </a:r>
            <a:r>
              <a:rPr lang="en-IN" sz="1800" dirty="0">
                <a:solidFill>
                  <a:srgbClr val="000000"/>
                </a:solidFill>
                <a:latin typeface="Consolas" panose="020B0609020204030204" pitchFamily="49" charset="0"/>
              </a:rPr>
              <a:t> </a:t>
            </a:r>
            <a:r>
              <a:rPr lang="en-IN" sz="1800" dirty="0" err="1">
                <a:solidFill>
                  <a:srgbClr val="000000"/>
                </a:solidFill>
                <a:latin typeface="Consolas" panose="020B0609020204030204" pitchFamily="49" charset="0"/>
              </a:rPr>
              <a:t>NotFound</a:t>
            </a:r>
            <a:r>
              <a:rPr lang="en-IN" sz="1800" dirty="0">
                <a:solidFill>
                  <a:srgbClr val="000000"/>
                </a:solidFill>
                <a:latin typeface="Consolas" panose="020B0609020204030204" pitchFamily="49" charset="0"/>
              </a:rPr>
              <a:t>();</a:t>
            </a:r>
          </a:p>
          <a:p>
            <a:r>
              <a:rPr lang="en-IN" sz="1800" dirty="0">
                <a:solidFill>
                  <a:srgbClr val="000000"/>
                </a:solidFill>
                <a:latin typeface="Consolas" panose="020B0609020204030204" pitchFamily="49" charset="0"/>
              </a:rPr>
              <a:t>            }</a:t>
            </a:r>
          </a:p>
          <a:p>
            <a:r>
              <a:rPr lang="en-IN" sz="1800" dirty="0">
                <a:solidFill>
                  <a:srgbClr val="000000"/>
                </a:solidFill>
                <a:latin typeface="Consolas" panose="020B0609020204030204" pitchFamily="49" charset="0"/>
              </a:rPr>
              <a:t>            </a:t>
            </a:r>
            <a:r>
              <a:rPr lang="en-IN" sz="1800" dirty="0">
                <a:solidFill>
                  <a:srgbClr val="0000FF"/>
                </a:solidFill>
                <a:latin typeface="Consolas" panose="020B0609020204030204" pitchFamily="49" charset="0"/>
              </a:rPr>
              <a:t>else</a:t>
            </a:r>
            <a:endParaRPr lang="en-IN" sz="1800" dirty="0">
              <a:solidFill>
                <a:srgbClr val="000000"/>
              </a:solidFill>
              <a:latin typeface="Consolas" panose="020B0609020204030204" pitchFamily="49" charset="0"/>
            </a:endParaRPr>
          </a:p>
          <a:p>
            <a:r>
              <a:rPr lang="en-IN"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//creates a 200 (OK) response that contains the country</a:t>
            </a:r>
            <a:endParaRPr lang="en-US" sz="1800" dirty="0">
              <a:solidFill>
                <a:srgbClr val="000000"/>
              </a:solidFill>
              <a:latin typeface="Consolas" panose="020B0609020204030204" pitchFamily="49" charset="0"/>
            </a:endParaRPr>
          </a:p>
          <a:p>
            <a:r>
              <a:rPr lang="en-IN" sz="1800" dirty="0">
                <a:solidFill>
                  <a:srgbClr val="000000"/>
                </a:solidFill>
                <a:latin typeface="Consolas" panose="020B0609020204030204" pitchFamily="49" charset="0"/>
              </a:rPr>
              <a:t>                </a:t>
            </a:r>
            <a:r>
              <a:rPr lang="en-IN" sz="1800" dirty="0">
                <a:solidFill>
                  <a:srgbClr val="0000FF"/>
                </a:solidFill>
                <a:latin typeface="Consolas" panose="020B0609020204030204" pitchFamily="49" charset="0"/>
              </a:rPr>
              <a:t>return</a:t>
            </a:r>
            <a:r>
              <a:rPr lang="en-IN" sz="1800" dirty="0">
                <a:solidFill>
                  <a:srgbClr val="000000"/>
                </a:solidFill>
                <a:latin typeface="Consolas" panose="020B0609020204030204" pitchFamily="49" charset="0"/>
              </a:rPr>
              <a:t> Ok(result);</a:t>
            </a:r>
          </a:p>
          <a:p>
            <a:r>
              <a:rPr lang="en-IN" sz="1800" dirty="0">
                <a:solidFill>
                  <a:srgbClr val="000000"/>
                </a:solidFill>
                <a:latin typeface="Consolas" panose="020B0609020204030204" pitchFamily="49" charset="0"/>
              </a:rPr>
              <a:t>            }</a:t>
            </a:r>
          </a:p>
          <a:p>
            <a:r>
              <a:rPr lang="en-IN" sz="1800" dirty="0">
                <a:solidFill>
                  <a:srgbClr val="000000"/>
                </a:solidFill>
                <a:latin typeface="Consolas" panose="020B0609020204030204" pitchFamily="49" charset="0"/>
              </a:rPr>
              <a:t>        }</a:t>
            </a:r>
            <a:endParaRPr lang="en-IN" dirty="0"/>
          </a:p>
        </p:txBody>
      </p:sp>
    </p:spTree>
    <p:extLst>
      <p:ext uri="{BB962C8B-B14F-4D97-AF65-F5344CB8AC3E}">
        <p14:creationId xmlns:p14="http://schemas.microsoft.com/office/powerpoint/2010/main" val="10252866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E2AC3-88AE-49F8-8D72-1BE04F331EF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20B79FC-E5E7-4276-8EC1-489210509CD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E1672A9-EC8B-4354-9A10-B3C15A5A434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708170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7BD9-68E0-4D9B-96E0-55D698D230E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E2E5188-58AF-49AE-ADA1-BA315778F2A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B0A15BE-6D27-4E29-AECB-649C294AE26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444923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3D274-B26F-4A3B-A34A-5CCAD8F99A3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0FE559-A789-4FEA-B962-C9E13566CBF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F9F0271-EBB8-41E0-9F5B-56169F341FD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141773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39006-BC22-4A9A-837C-939C446AA50A}"/>
              </a:ext>
            </a:extLst>
          </p:cNvPr>
          <p:cNvSpPr>
            <a:spLocks noGrp="1"/>
          </p:cNvSpPr>
          <p:nvPr>
            <p:ph type="title"/>
          </p:nvPr>
        </p:nvSpPr>
        <p:spPr>
          <a:xfrm>
            <a:off x="838200" y="329614"/>
            <a:ext cx="10515600" cy="1325563"/>
          </a:xfrm>
        </p:spPr>
        <p:txBody>
          <a:bodyPr/>
          <a:lstStyle/>
          <a:p>
            <a:r>
              <a:rPr lang="en-US" b="1" i="0" dirty="0">
                <a:solidFill>
                  <a:srgbClr val="444444"/>
                </a:solidFill>
                <a:effectLst/>
                <a:latin typeface="verdana" panose="020B0604030504040204" pitchFamily="34" charset="0"/>
              </a:rPr>
              <a:t>Other type or Complex type</a:t>
            </a:r>
            <a:endParaRPr lang="en-IN" dirty="0"/>
          </a:p>
        </p:txBody>
      </p:sp>
      <p:sp>
        <p:nvSpPr>
          <p:cNvPr id="3" name="Content Placeholder 2">
            <a:extLst>
              <a:ext uri="{FF2B5EF4-FFF2-40B4-BE49-F238E27FC236}">
                <a16:creationId xmlns:a16="http://schemas.microsoft.com/office/drawing/2014/main" id="{49B75162-A7C8-4AE2-ABFD-F4A96EB217A6}"/>
              </a:ext>
            </a:extLst>
          </p:cNvPr>
          <p:cNvSpPr>
            <a:spLocks noGrp="1"/>
          </p:cNvSpPr>
          <p:nvPr>
            <p:ph idx="1"/>
          </p:nvPr>
        </p:nvSpPr>
        <p:spPr/>
        <p:txBody>
          <a:bodyPr/>
          <a:lstStyle/>
          <a:p>
            <a:pPr algn="l">
              <a:buFont typeface="Arial" panose="020B0604020202020204" pitchFamily="34" charset="0"/>
              <a:buChar char="•"/>
            </a:pPr>
            <a:r>
              <a:rPr lang="en-US" b="0" i="0" dirty="0">
                <a:solidFill>
                  <a:srgbClr val="1D2129"/>
                </a:solidFill>
                <a:effectLst/>
                <a:latin typeface="verdana" panose="020B0604030504040204" pitchFamily="34" charset="0"/>
              </a:rPr>
              <a:t>A Web API can return other or custom complex type</a:t>
            </a:r>
          </a:p>
          <a:p>
            <a:pPr algn="l">
              <a:buFont typeface="Arial" panose="020B0604020202020204" pitchFamily="34" charset="0"/>
              <a:buChar char="•"/>
            </a:pPr>
            <a:r>
              <a:rPr lang="en-US" b="0" i="0" dirty="0">
                <a:solidFill>
                  <a:srgbClr val="1D2129"/>
                </a:solidFill>
                <a:effectLst/>
                <a:latin typeface="verdana" panose="020B0604030504040204" pitchFamily="34" charset="0"/>
              </a:rPr>
              <a:t>Web API serialize value and return it into the response body</a:t>
            </a:r>
          </a:p>
          <a:p>
            <a:pPr algn="l">
              <a:buFont typeface="Arial" panose="020B0604020202020204" pitchFamily="34" charset="0"/>
              <a:buChar char="•"/>
            </a:pPr>
            <a:r>
              <a:rPr lang="en-US" b="0" i="0" dirty="0">
                <a:solidFill>
                  <a:srgbClr val="1D2129"/>
                </a:solidFill>
                <a:effectLst/>
                <a:latin typeface="verdana" panose="020B0604030504040204" pitchFamily="34" charset="0"/>
              </a:rPr>
              <a:t>The response status code 200 OK</a:t>
            </a:r>
          </a:p>
          <a:p>
            <a:pPr algn="l">
              <a:buFont typeface="Arial" panose="020B0604020202020204" pitchFamily="34" charset="0"/>
              <a:buChar char="•"/>
            </a:pPr>
            <a:r>
              <a:rPr lang="en-US" b="0" i="0" dirty="0">
                <a:solidFill>
                  <a:srgbClr val="1D2129"/>
                </a:solidFill>
                <a:effectLst/>
                <a:latin typeface="verdana" panose="020B0604030504040204" pitchFamily="34" charset="0"/>
              </a:rPr>
              <a:t>But in this approach we cannot directly return an error code, still we can throw an </a:t>
            </a:r>
            <a:r>
              <a:rPr lang="en-US" b="0" i="0" dirty="0" err="1">
                <a:solidFill>
                  <a:srgbClr val="1D2129"/>
                </a:solidFill>
                <a:effectLst/>
                <a:latin typeface="verdana" panose="020B0604030504040204" pitchFamily="34" charset="0"/>
              </a:rPr>
              <a:t>HttpResponseException</a:t>
            </a:r>
            <a:r>
              <a:rPr lang="en-US" b="0" i="0" dirty="0">
                <a:solidFill>
                  <a:srgbClr val="1D2129"/>
                </a:solidFill>
                <a:effectLst/>
                <a:latin typeface="verdana" panose="020B0604030504040204" pitchFamily="34" charset="0"/>
              </a:rPr>
              <a:t> for error codes</a:t>
            </a:r>
          </a:p>
          <a:p>
            <a:endParaRPr lang="en-IN" dirty="0"/>
          </a:p>
        </p:txBody>
      </p:sp>
    </p:spTree>
    <p:extLst>
      <p:ext uri="{BB962C8B-B14F-4D97-AF65-F5344CB8AC3E}">
        <p14:creationId xmlns:p14="http://schemas.microsoft.com/office/powerpoint/2010/main" val="1752896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323E0B-43C4-41FA-BA8D-061BD2ED9D6A}"/>
              </a:ext>
            </a:extLst>
          </p:cNvPr>
          <p:cNvSpPr txBox="1"/>
          <p:nvPr/>
        </p:nvSpPr>
        <p:spPr>
          <a:xfrm>
            <a:off x="366203" y="289679"/>
            <a:ext cx="9816483" cy="2862322"/>
          </a:xfrm>
          <a:prstGeom prst="rect">
            <a:avLst/>
          </a:prstGeom>
          <a:noFill/>
        </p:spPr>
        <p:txBody>
          <a:bodyPr wrap="square">
            <a:spAutoFit/>
          </a:bodyPr>
          <a:lstStyle/>
          <a:p>
            <a:r>
              <a:rPr lang="en-IN" sz="1800" dirty="0">
                <a:solidFill>
                  <a:srgbClr val="000000"/>
                </a:solidFill>
                <a:latin typeface="Consolas" panose="020B0609020204030204" pitchFamily="49" charset="0"/>
              </a:rPr>
              <a:t> </a:t>
            </a:r>
            <a:r>
              <a:rPr lang="en-IN" sz="1800" dirty="0">
                <a:solidFill>
                  <a:srgbClr val="0000FF"/>
                </a:solidFill>
                <a:latin typeface="Consolas" panose="020B0609020204030204" pitchFamily="49" charset="0"/>
              </a:rPr>
              <a:t>public</a:t>
            </a:r>
            <a:r>
              <a:rPr lang="en-IN" sz="1800" dirty="0">
                <a:solidFill>
                  <a:srgbClr val="000000"/>
                </a:solidFill>
                <a:latin typeface="Consolas" panose="020B0609020204030204" pitchFamily="49" charset="0"/>
              </a:rPr>
              <a:t> </a:t>
            </a:r>
            <a:r>
              <a:rPr lang="en-IN" sz="1800" dirty="0" err="1">
                <a:solidFill>
                  <a:srgbClr val="000000"/>
                </a:solidFill>
                <a:latin typeface="Consolas" panose="020B0609020204030204" pitchFamily="49" charset="0"/>
              </a:rPr>
              <a:t>IEnumerable</a:t>
            </a:r>
            <a:r>
              <a:rPr lang="en-IN" sz="1800" dirty="0">
                <a:solidFill>
                  <a:srgbClr val="000000"/>
                </a:solidFill>
                <a:latin typeface="Consolas" panose="020B0609020204030204" pitchFamily="49" charset="0"/>
              </a:rPr>
              <a:t>&lt;Country&gt; Get()</a:t>
            </a:r>
          </a:p>
          <a:p>
            <a:r>
              <a:rPr lang="en-IN"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List&lt;Country&gt; Countries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List&lt;Country&gt;();</a:t>
            </a:r>
          </a:p>
          <a:p>
            <a:r>
              <a:rPr lang="en-IN" sz="1800" dirty="0">
                <a:solidFill>
                  <a:srgbClr val="000000"/>
                </a:solidFill>
                <a:latin typeface="Consolas" panose="020B0609020204030204" pitchFamily="49" charset="0"/>
              </a:rPr>
              <a:t>            Country </a:t>
            </a:r>
            <a:r>
              <a:rPr lang="en-IN" sz="1800" dirty="0" err="1">
                <a:solidFill>
                  <a:srgbClr val="000000"/>
                </a:solidFill>
                <a:latin typeface="Consolas" panose="020B0609020204030204" pitchFamily="49" charset="0"/>
              </a:rPr>
              <a:t>country</a:t>
            </a:r>
            <a:r>
              <a:rPr lang="en-IN" sz="1800" dirty="0">
                <a:solidFill>
                  <a:srgbClr val="000000"/>
                </a:solidFill>
                <a:latin typeface="Consolas" panose="020B0609020204030204" pitchFamily="49" charset="0"/>
              </a:rPr>
              <a:t> = </a:t>
            </a:r>
            <a:r>
              <a:rPr lang="en-IN" sz="1800" dirty="0">
                <a:solidFill>
                  <a:srgbClr val="0000FF"/>
                </a:solidFill>
                <a:latin typeface="Consolas" panose="020B0609020204030204" pitchFamily="49" charset="0"/>
              </a:rPr>
              <a:t>new</a:t>
            </a:r>
            <a:r>
              <a:rPr lang="en-IN" sz="1800" dirty="0">
                <a:solidFill>
                  <a:srgbClr val="000000"/>
                </a:solidFill>
                <a:latin typeface="Consolas" panose="020B0609020204030204" pitchFamily="49" charset="0"/>
              </a:rPr>
              <a:t> Country();</a:t>
            </a:r>
          </a:p>
          <a:p>
            <a:r>
              <a:rPr lang="en-IN" sz="1800" dirty="0">
                <a:solidFill>
                  <a:srgbClr val="000000"/>
                </a:solidFill>
                <a:latin typeface="Consolas" panose="020B0609020204030204" pitchFamily="49" charset="0"/>
              </a:rPr>
              <a:t>            country.ID = 1;</a:t>
            </a:r>
          </a:p>
          <a:p>
            <a:r>
              <a:rPr lang="en-IN" sz="1800" dirty="0">
                <a:solidFill>
                  <a:srgbClr val="000000"/>
                </a:solidFill>
                <a:latin typeface="Consolas" panose="020B0609020204030204" pitchFamily="49" charset="0"/>
              </a:rPr>
              <a:t>            </a:t>
            </a:r>
            <a:r>
              <a:rPr lang="en-IN" sz="1800" dirty="0" err="1">
                <a:solidFill>
                  <a:srgbClr val="000000"/>
                </a:solidFill>
                <a:latin typeface="Consolas" panose="020B0609020204030204" pitchFamily="49" charset="0"/>
              </a:rPr>
              <a:t>country.CountryName</a:t>
            </a:r>
            <a:r>
              <a:rPr lang="en-IN" sz="1800" dirty="0">
                <a:solidFill>
                  <a:srgbClr val="000000"/>
                </a:solidFill>
                <a:latin typeface="Consolas" panose="020B0609020204030204" pitchFamily="49" charset="0"/>
              </a:rPr>
              <a:t> = </a:t>
            </a:r>
            <a:r>
              <a:rPr lang="en-IN" sz="1800" dirty="0">
                <a:solidFill>
                  <a:srgbClr val="A31515"/>
                </a:solidFill>
                <a:latin typeface="Consolas" panose="020B0609020204030204" pitchFamily="49" charset="0"/>
              </a:rPr>
              <a:t>"USA"</a:t>
            </a:r>
            <a:r>
              <a:rPr lang="en-IN" sz="1800" dirty="0">
                <a:solidFill>
                  <a:srgbClr val="000000"/>
                </a:solidFill>
                <a:latin typeface="Consolas" panose="020B0609020204030204" pitchFamily="49" charset="0"/>
              </a:rPr>
              <a:t>;</a:t>
            </a:r>
          </a:p>
          <a:p>
            <a:r>
              <a:rPr lang="en-IN" sz="1800" dirty="0">
                <a:solidFill>
                  <a:srgbClr val="000000"/>
                </a:solidFill>
                <a:latin typeface="Consolas" panose="020B0609020204030204" pitchFamily="49" charset="0"/>
              </a:rPr>
              <a:t>            </a:t>
            </a:r>
            <a:r>
              <a:rPr lang="en-IN" sz="1800" dirty="0" err="1">
                <a:solidFill>
                  <a:srgbClr val="000000"/>
                </a:solidFill>
                <a:latin typeface="Consolas" panose="020B0609020204030204" pitchFamily="49" charset="0"/>
              </a:rPr>
              <a:t>country.Capital</a:t>
            </a:r>
            <a:r>
              <a:rPr lang="en-IN" sz="1800" dirty="0">
                <a:solidFill>
                  <a:srgbClr val="000000"/>
                </a:solidFill>
                <a:latin typeface="Consolas" panose="020B0609020204030204" pitchFamily="49" charset="0"/>
              </a:rPr>
              <a:t> = </a:t>
            </a:r>
            <a:r>
              <a:rPr lang="en-IN" sz="1800" dirty="0">
                <a:solidFill>
                  <a:srgbClr val="A31515"/>
                </a:solidFill>
                <a:latin typeface="Consolas" panose="020B0609020204030204" pitchFamily="49" charset="0"/>
              </a:rPr>
              <a:t>"Washington"</a:t>
            </a:r>
            <a:r>
              <a:rPr lang="en-IN" sz="1800" dirty="0">
                <a:solidFill>
                  <a:srgbClr val="000000"/>
                </a:solidFill>
                <a:latin typeface="Consolas" panose="020B0609020204030204" pitchFamily="49" charset="0"/>
              </a:rPr>
              <a:t>;</a:t>
            </a:r>
          </a:p>
          <a:p>
            <a:r>
              <a:rPr lang="en-IN" sz="1800" dirty="0">
                <a:solidFill>
                  <a:srgbClr val="000000"/>
                </a:solidFill>
                <a:latin typeface="Consolas" panose="020B0609020204030204" pitchFamily="49" charset="0"/>
              </a:rPr>
              <a:t>            </a:t>
            </a:r>
            <a:r>
              <a:rPr lang="en-IN" sz="1800" dirty="0" err="1">
                <a:solidFill>
                  <a:srgbClr val="000000"/>
                </a:solidFill>
                <a:latin typeface="Consolas" panose="020B0609020204030204" pitchFamily="49" charset="0"/>
              </a:rPr>
              <a:t>Countries.Add</a:t>
            </a:r>
            <a:r>
              <a:rPr lang="en-IN" sz="1800" dirty="0">
                <a:solidFill>
                  <a:srgbClr val="000000"/>
                </a:solidFill>
                <a:latin typeface="Consolas" panose="020B0609020204030204" pitchFamily="49" charset="0"/>
              </a:rPr>
              <a:t>(country);</a:t>
            </a:r>
          </a:p>
          <a:p>
            <a:r>
              <a:rPr lang="en-IN" sz="1800" dirty="0">
                <a:solidFill>
                  <a:srgbClr val="000000"/>
                </a:solidFill>
                <a:latin typeface="Consolas" panose="020B0609020204030204" pitchFamily="49" charset="0"/>
              </a:rPr>
              <a:t>            </a:t>
            </a:r>
            <a:r>
              <a:rPr lang="en-IN" sz="1800" dirty="0">
                <a:solidFill>
                  <a:srgbClr val="0000FF"/>
                </a:solidFill>
                <a:latin typeface="Consolas" panose="020B0609020204030204" pitchFamily="49" charset="0"/>
              </a:rPr>
              <a:t>return</a:t>
            </a:r>
            <a:r>
              <a:rPr lang="en-IN" sz="1800" dirty="0">
                <a:solidFill>
                  <a:srgbClr val="000000"/>
                </a:solidFill>
                <a:latin typeface="Consolas" panose="020B0609020204030204" pitchFamily="49" charset="0"/>
              </a:rPr>
              <a:t> Countries;</a:t>
            </a:r>
          </a:p>
          <a:p>
            <a:r>
              <a:rPr lang="en-IN" sz="1800" dirty="0">
                <a:solidFill>
                  <a:srgbClr val="000000"/>
                </a:solidFill>
                <a:latin typeface="Consolas" panose="020B0609020204030204" pitchFamily="49" charset="0"/>
              </a:rPr>
              <a:t>        }</a:t>
            </a:r>
            <a:endParaRPr lang="en-IN" dirty="0"/>
          </a:p>
        </p:txBody>
      </p:sp>
    </p:spTree>
    <p:extLst>
      <p:ext uri="{BB962C8B-B14F-4D97-AF65-F5344CB8AC3E}">
        <p14:creationId xmlns:p14="http://schemas.microsoft.com/office/powerpoint/2010/main" val="16515240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1C65C-5CC5-40D2-AC4A-2C16FA0F705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29441D1-264B-4C8A-9DED-7D1F598C25E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96A0FDC-B641-46E2-9DDA-729EA9EB14D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14221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C5D420-5B5E-40D8-9FFD-8EC7EED2318E}"/>
              </a:ext>
            </a:extLst>
          </p:cNvPr>
          <p:cNvSpPr txBox="1"/>
          <p:nvPr/>
        </p:nvSpPr>
        <p:spPr>
          <a:xfrm>
            <a:off x="504826" y="409576"/>
            <a:ext cx="11382374" cy="5530104"/>
          </a:xfrm>
          <a:prstGeom prst="rect">
            <a:avLst/>
          </a:prstGeom>
          <a:noFill/>
        </p:spPr>
        <p:txBody>
          <a:bodyPr wrap="square">
            <a:spAutoFit/>
          </a:bodyPr>
          <a:lstStyle/>
          <a:p>
            <a:pPr algn="just">
              <a:lnSpc>
                <a:spcPct val="150000"/>
              </a:lnSpc>
            </a:pPr>
            <a:r>
              <a:rPr lang="en-US" sz="2000" b="1" i="0" dirty="0">
                <a:solidFill>
                  <a:srgbClr val="181717"/>
                </a:solidFill>
                <a:effectLst/>
                <a:latin typeface="Segoe UI" panose="020B0502040204020203" pitchFamily="34" charset="0"/>
              </a:rPr>
              <a:t>When to choose WCF?</a:t>
            </a:r>
          </a:p>
          <a:p>
            <a:pPr algn="just">
              <a:lnSpc>
                <a:spcPct val="150000"/>
              </a:lnSpc>
              <a:buFont typeface="Arial" panose="020B0604020202020204" pitchFamily="34" charset="0"/>
              <a:buChar char="•"/>
            </a:pPr>
            <a:r>
              <a:rPr lang="en-US" b="0" i="0" dirty="0">
                <a:solidFill>
                  <a:srgbClr val="181717"/>
                </a:solidFill>
                <a:effectLst/>
                <a:latin typeface="Verdana" panose="020B0604030504040204" pitchFamily="34" charset="0"/>
              </a:rPr>
              <a:t>Choose WCF if you use .NET Framework 3.5. Web API does not support .NET 3.5 or below.</a:t>
            </a:r>
          </a:p>
          <a:p>
            <a:pPr algn="just">
              <a:lnSpc>
                <a:spcPct val="150000"/>
              </a:lnSpc>
              <a:buFont typeface="Arial" panose="020B0604020202020204" pitchFamily="34" charset="0"/>
              <a:buChar char="•"/>
            </a:pPr>
            <a:r>
              <a:rPr lang="en-US" b="0" i="0" dirty="0">
                <a:solidFill>
                  <a:srgbClr val="181717"/>
                </a:solidFill>
                <a:effectLst/>
                <a:latin typeface="Verdana" panose="020B0604030504040204" pitchFamily="34" charset="0"/>
              </a:rPr>
              <a:t>Choose WCF if your service needs to support multiple protocols such as HTTP, TCP, Named pipe.</a:t>
            </a:r>
          </a:p>
          <a:p>
            <a:pPr algn="just">
              <a:lnSpc>
                <a:spcPct val="150000"/>
              </a:lnSpc>
              <a:buFont typeface="Arial" panose="020B0604020202020204" pitchFamily="34" charset="0"/>
              <a:buChar char="•"/>
            </a:pPr>
            <a:r>
              <a:rPr lang="en-US" b="0" i="0" dirty="0">
                <a:solidFill>
                  <a:srgbClr val="181717"/>
                </a:solidFill>
                <a:effectLst/>
                <a:latin typeface="Verdana" panose="020B0604030504040204" pitchFamily="34" charset="0"/>
              </a:rPr>
              <a:t>Choose WCF if you want to build service with WS-* standards like Reliable Messaging, Transactions, Message Security.</a:t>
            </a:r>
          </a:p>
          <a:p>
            <a:pPr algn="just">
              <a:lnSpc>
                <a:spcPct val="150000"/>
              </a:lnSpc>
              <a:buFont typeface="Arial" panose="020B0604020202020204" pitchFamily="34" charset="0"/>
              <a:buChar char="•"/>
            </a:pPr>
            <a:r>
              <a:rPr lang="en-US" b="0" i="0" dirty="0">
                <a:solidFill>
                  <a:srgbClr val="181717"/>
                </a:solidFill>
                <a:effectLst/>
                <a:latin typeface="Verdana" panose="020B0604030504040204" pitchFamily="34" charset="0"/>
              </a:rPr>
              <a:t>Choose WCF if you want to use Request-Reply, One Way, and Duplex message exchange patterns.</a:t>
            </a:r>
          </a:p>
          <a:p>
            <a:pPr algn="just">
              <a:lnSpc>
                <a:spcPct val="150000"/>
              </a:lnSpc>
            </a:pPr>
            <a:endParaRPr lang="en-US" b="0" i="0" dirty="0">
              <a:solidFill>
                <a:srgbClr val="181717"/>
              </a:solidFill>
              <a:effectLst/>
              <a:latin typeface="Verdana" panose="020B0604030504040204" pitchFamily="34" charset="0"/>
            </a:endParaRPr>
          </a:p>
          <a:p>
            <a:pPr algn="just">
              <a:lnSpc>
                <a:spcPct val="150000"/>
              </a:lnSpc>
            </a:pPr>
            <a:r>
              <a:rPr lang="en-US" sz="2000" b="1" i="0" dirty="0">
                <a:solidFill>
                  <a:srgbClr val="181717"/>
                </a:solidFill>
                <a:effectLst/>
                <a:latin typeface="Segoe UI" panose="020B0502040204020203" pitchFamily="34" charset="0"/>
              </a:rPr>
              <a:t>When to choose ASP.NET Web API?</a:t>
            </a:r>
          </a:p>
          <a:p>
            <a:pPr algn="just">
              <a:lnSpc>
                <a:spcPct val="150000"/>
              </a:lnSpc>
              <a:buFont typeface="Arial" panose="020B0604020202020204" pitchFamily="34" charset="0"/>
              <a:buChar char="•"/>
            </a:pPr>
            <a:r>
              <a:rPr lang="en-US" b="0" i="0" dirty="0">
                <a:solidFill>
                  <a:srgbClr val="181717"/>
                </a:solidFill>
                <a:effectLst/>
                <a:latin typeface="Verdana" panose="020B0604030504040204" pitchFamily="34" charset="0"/>
              </a:rPr>
              <a:t>Choose Web API if you are using .NET framework 4.0 or above.</a:t>
            </a:r>
          </a:p>
          <a:p>
            <a:pPr algn="just">
              <a:lnSpc>
                <a:spcPct val="150000"/>
              </a:lnSpc>
              <a:buFont typeface="Arial" panose="020B0604020202020204" pitchFamily="34" charset="0"/>
              <a:buChar char="•"/>
            </a:pPr>
            <a:r>
              <a:rPr lang="en-US" b="0" i="0" dirty="0">
                <a:solidFill>
                  <a:srgbClr val="181717"/>
                </a:solidFill>
                <a:effectLst/>
                <a:latin typeface="Verdana" panose="020B0604030504040204" pitchFamily="34" charset="0"/>
              </a:rPr>
              <a:t>Choose Web API if you want to build a service that supports only HTTP protocol.</a:t>
            </a:r>
          </a:p>
          <a:p>
            <a:pPr algn="just">
              <a:lnSpc>
                <a:spcPct val="150000"/>
              </a:lnSpc>
              <a:buFont typeface="Arial" panose="020B0604020202020204" pitchFamily="34" charset="0"/>
              <a:buChar char="•"/>
            </a:pPr>
            <a:r>
              <a:rPr lang="en-US" b="0" i="0" dirty="0">
                <a:solidFill>
                  <a:srgbClr val="181717"/>
                </a:solidFill>
                <a:effectLst/>
                <a:latin typeface="Verdana" panose="020B0604030504040204" pitchFamily="34" charset="0"/>
              </a:rPr>
              <a:t>Choose Web API to build RESTful HTTP based services.</a:t>
            </a:r>
          </a:p>
          <a:p>
            <a:pPr algn="just">
              <a:lnSpc>
                <a:spcPct val="150000"/>
              </a:lnSpc>
              <a:buFont typeface="Arial" panose="020B0604020202020204" pitchFamily="34" charset="0"/>
              <a:buChar char="•"/>
            </a:pPr>
            <a:r>
              <a:rPr lang="en-US" b="0" i="0" dirty="0">
                <a:solidFill>
                  <a:srgbClr val="181717"/>
                </a:solidFill>
                <a:effectLst/>
                <a:latin typeface="Verdana" panose="020B0604030504040204" pitchFamily="34" charset="0"/>
              </a:rPr>
              <a:t>Choose Web API if you are familiar with ASP.NET MVC.</a:t>
            </a:r>
          </a:p>
        </p:txBody>
      </p:sp>
    </p:spTree>
    <p:extLst>
      <p:ext uri="{BB962C8B-B14F-4D97-AF65-F5344CB8AC3E}">
        <p14:creationId xmlns:p14="http://schemas.microsoft.com/office/powerpoint/2010/main" val="26159872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65AB4-E0A8-4479-9A9F-F4C22F9ECB93}"/>
              </a:ext>
            </a:extLst>
          </p:cNvPr>
          <p:cNvPicPr>
            <a:picLocks noChangeAspect="1"/>
          </p:cNvPicPr>
          <p:nvPr/>
        </p:nvPicPr>
        <p:blipFill>
          <a:blip r:embed="rId2"/>
          <a:stretch>
            <a:fillRect/>
          </a:stretch>
        </p:blipFill>
        <p:spPr>
          <a:xfrm>
            <a:off x="682471" y="867793"/>
            <a:ext cx="6477000" cy="914400"/>
          </a:xfrm>
          <a:prstGeom prst="rect">
            <a:avLst/>
          </a:prstGeom>
        </p:spPr>
      </p:pic>
    </p:spTree>
    <p:extLst>
      <p:ext uri="{BB962C8B-B14F-4D97-AF65-F5344CB8AC3E}">
        <p14:creationId xmlns:p14="http://schemas.microsoft.com/office/powerpoint/2010/main" val="10875932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16557-33F9-4ADA-8DFF-344915A87E34}"/>
              </a:ext>
            </a:extLst>
          </p:cNvPr>
          <p:cNvSpPr>
            <a:spLocks noGrp="1"/>
          </p:cNvSpPr>
          <p:nvPr>
            <p:ph type="title"/>
          </p:nvPr>
        </p:nvSpPr>
        <p:spPr/>
        <p:txBody>
          <a:bodyPr>
            <a:normAutofit/>
          </a:bodyPr>
          <a:lstStyle/>
          <a:p>
            <a:r>
              <a:rPr lang="en-US" sz="3600" b="1" dirty="0"/>
              <a:t>Parameter Binding with </a:t>
            </a:r>
            <a:r>
              <a:rPr lang="en-US" sz="3600" b="1" dirty="0" err="1"/>
              <a:t>HttpResponseMessage</a:t>
            </a:r>
            <a:endParaRPr lang="en-IN" sz="3600" b="1" dirty="0"/>
          </a:p>
        </p:txBody>
      </p:sp>
      <p:sp>
        <p:nvSpPr>
          <p:cNvPr id="5" name="TextBox 4">
            <a:extLst>
              <a:ext uri="{FF2B5EF4-FFF2-40B4-BE49-F238E27FC236}">
                <a16:creationId xmlns:a16="http://schemas.microsoft.com/office/drawing/2014/main" id="{0C3A4B96-C82E-4FAF-B70A-0F3F5019C1BB}"/>
              </a:ext>
            </a:extLst>
          </p:cNvPr>
          <p:cNvSpPr txBox="1"/>
          <p:nvPr/>
        </p:nvSpPr>
        <p:spPr>
          <a:xfrm>
            <a:off x="499368" y="2353374"/>
            <a:ext cx="9931893" cy="2308324"/>
          </a:xfrm>
          <a:prstGeom prst="rect">
            <a:avLst/>
          </a:prstGeom>
          <a:noFill/>
        </p:spPr>
        <p:txBody>
          <a:bodyPr wrap="square">
            <a:spAutoFit/>
          </a:bodyPr>
          <a:lstStyle/>
          <a:p>
            <a:r>
              <a:rPr lang="en-IN" sz="1800" dirty="0">
                <a:solidFill>
                  <a:srgbClr val="0000FF"/>
                </a:solidFill>
                <a:latin typeface="Consolas" panose="020B0609020204030204" pitchFamily="49" charset="0"/>
              </a:rPr>
              <a:t>public</a:t>
            </a:r>
            <a:r>
              <a:rPr lang="en-IN" sz="1800" dirty="0">
                <a:solidFill>
                  <a:srgbClr val="000000"/>
                </a:solidFill>
                <a:latin typeface="Consolas" panose="020B0609020204030204" pitchFamily="49" charset="0"/>
              </a:rPr>
              <a:t> </a:t>
            </a:r>
            <a:r>
              <a:rPr lang="en-IN" sz="1800" dirty="0" err="1">
                <a:solidFill>
                  <a:srgbClr val="000000"/>
                </a:solidFill>
                <a:latin typeface="Consolas" panose="020B0609020204030204" pitchFamily="49" charset="0"/>
              </a:rPr>
              <a:t>HttpResponseMessage</a:t>
            </a:r>
            <a:r>
              <a:rPr lang="en-IN" sz="1800" dirty="0">
                <a:solidFill>
                  <a:srgbClr val="000000"/>
                </a:solidFill>
                <a:latin typeface="Consolas" panose="020B0609020204030204" pitchFamily="49" charset="0"/>
              </a:rPr>
              <a:t> GET()</a:t>
            </a:r>
          </a:p>
          <a:p>
            <a:r>
              <a:rPr lang="en-IN"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using</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FujitsuDBEntities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dbContext</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FujitsuDBEntities</a:t>
            </a:r>
            <a:r>
              <a:rPr lang="en-US" sz="1800" dirty="0">
                <a:solidFill>
                  <a:srgbClr val="000000"/>
                </a:solidFill>
                <a:latin typeface="Consolas" panose="020B0609020204030204" pitchFamily="49" charset="0"/>
              </a:rPr>
              <a:t>())</a:t>
            </a:r>
          </a:p>
          <a:p>
            <a:r>
              <a:rPr lang="en-IN"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var</a:t>
            </a:r>
            <a:r>
              <a:rPr lang="en-US" sz="1800" dirty="0">
                <a:solidFill>
                  <a:srgbClr val="000000"/>
                </a:solidFill>
                <a:latin typeface="Consolas" panose="020B0609020204030204" pitchFamily="49" charset="0"/>
              </a:rPr>
              <a:t> Employees = </a:t>
            </a:r>
            <a:r>
              <a:rPr lang="en-US" sz="1800" dirty="0" err="1">
                <a:solidFill>
                  <a:srgbClr val="000000"/>
                </a:solidFill>
                <a:latin typeface="Consolas" panose="020B0609020204030204" pitchFamily="49" charset="0"/>
              </a:rPr>
              <a:t>dbContext.Employees.ToList</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return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Request.CreateResponse</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HttpStatusCode.OK</a:t>
            </a:r>
            <a:r>
              <a:rPr lang="en-US" sz="1800" dirty="0">
                <a:solidFill>
                  <a:srgbClr val="000000"/>
                </a:solidFill>
                <a:latin typeface="Consolas" panose="020B0609020204030204" pitchFamily="49" charset="0"/>
              </a:rPr>
              <a:t>, Employees);</a:t>
            </a:r>
          </a:p>
          <a:p>
            <a:r>
              <a:rPr lang="en-IN" sz="1800" dirty="0">
                <a:solidFill>
                  <a:srgbClr val="000000"/>
                </a:solidFill>
                <a:latin typeface="Consolas" panose="020B0609020204030204" pitchFamily="49" charset="0"/>
              </a:rPr>
              <a:t>            }</a:t>
            </a:r>
          </a:p>
          <a:p>
            <a:r>
              <a:rPr lang="en-IN" sz="1800" dirty="0">
                <a:solidFill>
                  <a:srgbClr val="000000"/>
                </a:solidFill>
                <a:latin typeface="Consolas" panose="020B0609020204030204" pitchFamily="49" charset="0"/>
              </a:rPr>
              <a:t>        }</a:t>
            </a:r>
            <a:endParaRPr lang="en-IN" dirty="0"/>
          </a:p>
        </p:txBody>
      </p:sp>
    </p:spTree>
    <p:extLst>
      <p:ext uri="{BB962C8B-B14F-4D97-AF65-F5344CB8AC3E}">
        <p14:creationId xmlns:p14="http://schemas.microsoft.com/office/powerpoint/2010/main" val="41859993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893491-D3B8-41EC-89F8-BC9CFFA8C536}"/>
              </a:ext>
            </a:extLst>
          </p:cNvPr>
          <p:cNvSpPr>
            <a:spLocks noGrp="1"/>
          </p:cNvSpPr>
          <p:nvPr>
            <p:ph idx="1"/>
          </p:nvPr>
        </p:nvSpPr>
        <p:spPr>
          <a:xfrm>
            <a:off x="292963" y="301840"/>
            <a:ext cx="11060837" cy="6312023"/>
          </a:xfrm>
        </p:spPr>
        <p:txBody>
          <a:bodyPr>
            <a:normAutofit/>
          </a:bodyPr>
          <a:lstStyle/>
          <a:p>
            <a:pPr algn="just" fontAlgn="base"/>
            <a:r>
              <a:rPr lang="en-US" sz="2400" b="0" i="0" dirty="0">
                <a:solidFill>
                  <a:srgbClr val="000000"/>
                </a:solidFill>
                <a:effectLst/>
                <a:latin typeface="arial" panose="020B0604020202020204" pitchFamily="34" charset="0"/>
              </a:rPr>
              <a:t>Depending on the value we specify for query string parameter gender, the Get() method should return the data. </a:t>
            </a:r>
          </a:p>
          <a:p>
            <a:pPr algn="just" fontAlgn="base"/>
            <a:endParaRPr lang="en-US" sz="2400" b="0" i="0" dirty="0">
              <a:solidFill>
                <a:srgbClr val="212529"/>
              </a:solidFill>
              <a:effectLst/>
              <a:latin typeface="-apple-system"/>
            </a:endParaRPr>
          </a:p>
          <a:p>
            <a:pPr algn="just" fontAlgn="base"/>
            <a:r>
              <a:rPr lang="en-US" sz="2400" b="1" i="0" dirty="0">
                <a:solidFill>
                  <a:srgbClr val="0000FF"/>
                </a:solidFill>
                <a:effectLst/>
                <a:latin typeface="arial" panose="020B0604020202020204" pitchFamily="34" charset="0"/>
              </a:rPr>
              <a:t>/</a:t>
            </a:r>
            <a:r>
              <a:rPr lang="en-US" sz="2400" b="1" i="0" dirty="0" err="1">
                <a:solidFill>
                  <a:srgbClr val="0000FF"/>
                </a:solidFill>
                <a:effectLst/>
                <a:latin typeface="arial" panose="020B0604020202020204" pitchFamily="34" charset="0"/>
              </a:rPr>
              <a:t>api</a:t>
            </a:r>
            <a:r>
              <a:rPr lang="en-US" sz="2400" b="1" i="0" dirty="0">
                <a:solidFill>
                  <a:srgbClr val="0000FF"/>
                </a:solidFill>
                <a:effectLst/>
                <a:latin typeface="arial" panose="020B0604020202020204" pitchFamily="34" charset="0"/>
              </a:rPr>
              <a:t>/</a:t>
            </a:r>
            <a:r>
              <a:rPr lang="en-US" sz="2400" b="1" i="0" dirty="0" err="1">
                <a:solidFill>
                  <a:srgbClr val="0000FF"/>
                </a:solidFill>
                <a:effectLst/>
                <a:latin typeface="arial" panose="020B0604020202020204" pitchFamily="34" charset="0"/>
              </a:rPr>
              <a:t>employees?gender</a:t>
            </a:r>
            <a:r>
              <a:rPr lang="en-US" sz="2400" b="1" i="0" dirty="0">
                <a:solidFill>
                  <a:srgbClr val="0000FF"/>
                </a:solidFill>
                <a:effectLst/>
                <a:latin typeface="arial" panose="020B0604020202020204" pitchFamily="34" charset="0"/>
              </a:rPr>
              <a:t>=all</a:t>
            </a:r>
            <a:r>
              <a:rPr lang="en-US" sz="2400" b="0" i="0" dirty="0">
                <a:solidFill>
                  <a:srgbClr val="212529"/>
                </a:solidFill>
                <a:effectLst/>
                <a:latin typeface="arial" panose="020B0604020202020204" pitchFamily="34" charset="0"/>
              </a:rPr>
              <a:t> Return All Employees</a:t>
            </a:r>
            <a:endParaRPr lang="en-US" sz="2400" b="0" i="0" dirty="0">
              <a:solidFill>
                <a:srgbClr val="212529"/>
              </a:solidFill>
              <a:effectLst/>
              <a:latin typeface="-apple-system"/>
            </a:endParaRPr>
          </a:p>
          <a:p>
            <a:pPr algn="just" fontAlgn="base"/>
            <a:r>
              <a:rPr lang="en-US" sz="2400" b="1" i="0" dirty="0">
                <a:solidFill>
                  <a:srgbClr val="0000FF"/>
                </a:solidFill>
                <a:effectLst/>
                <a:latin typeface="arial" panose="020B0604020202020204" pitchFamily="34" charset="0"/>
              </a:rPr>
              <a:t>/</a:t>
            </a:r>
            <a:r>
              <a:rPr lang="en-US" sz="2400" b="1" i="0" dirty="0" err="1">
                <a:solidFill>
                  <a:srgbClr val="0000FF"/>
                </a:solidFill>
                <a:effectLst/>
                <a:latin typeface="arial" panose="020B0604020202020204" pitchFamily="34" charset="0"/>
              </a:rPr>
              <a:t>api</a:t>
            </a:r>
            <a:r>
              <a:rPr lang="en-US" sz="2400" b="1" i="0" dirty="0">
                <a:solidFill>
                  <a:srgbClr val="0000FF"/>
                </a:solidFill>
                <a:effectLst/>
                <a:latin typeface="arial" panose="020B0604020202020204" pitchFamily="34" charset="0"/>
              </a:rPr>
              <a:t>/</a:t>
            </a:r>
            <a:r>
              <a:rPr lang="en-US" sz="2400" b="1" i="0" dirty="0" err="1">
                <a:solidFill>
                  <a:srgbClr val="0000FF"/>
                </a:solidFill>
                <a:effectLst/>
                <a:latin typeface="arial" panose="020B0604020202020204" pitchFamily="34" charset="0"/>
              </a:rPr>
              <a:t>employees?gender</a:t>
            </a:r>
            <a:r>
              <a:rPr lang="en-US" sz="2400" b="1" i="0" dirty="0">
                <a:solidFill>
                  <a:srgbClr val="0000FF"/>
                </a:solidFill>
                <a:effectLst/>
                <a:latin typeface="arial" panose="020B0604020202020204" pitchFamily="34" charset="0"/>
              </a:rPr>
              <a:t>=Male</a:t>
            </a:r>
            <a:r>
              <a:rPr lang="en-US" sz="2400" b="0" i="0" dirty="0">
                <a:solidFill>
                  <a:srgbClr val="212529"/>
                </a:solidFill>
                <a:effectLst/>
                <a:latin typeface="arial" panose="020B0604020202020204" pitchFamily="34" charset="0"/>
              </a:rPr>
              <a:t> Return All Male Employees</a:t>
            </a:r>
            <a:endParaRPr lang="en-US" sz="2400" b="0" i="0" dirty="0">
              <a:solidFill>
                <a:srgbClr val="212529"/>
              </a:solidFill>
              <a:effectLst/>
              <a:latin typeface="-apple-system"/>
            </a:endParaRPr>
          </a:p>
          <a:p>
            <a:pPr algn="just" fontAlgn="base"/>
            <a:r>
              <a:rPr lang="en-US" sz="2400" b="1" i="0" dirty="0">
                <a:solidFill>
                  <a:srgbClr val="0000FF"/>
                </a:solidFill>
                <a:effectLst/>
                <a:latin typeface="arial" panose="020B0604020202020204" pitchFamily="34" charset="0"/>
              </a:rPr>
              <a:t>/</a:t>
            </a:r>
            <a:r>
              <a:rPr lang="en-US" sz="2400" b="1" i="0" dirty="0" err="1">
                <a:solidFill>
                  <a:srgbClr val="0000FF"/>
                </a:solidFill>
                <a:effectLst/>
                <a:latin typeface="arial" panose="020B0604020202020204" pitchFamily="34" charset="0"/>
              </a:rPr>
              <a:t>api</a:t>
            </a:r>
            <a:r>
              <a:rPr lang="en-US" sz="2400" b="1" i="0" dirty="0">
                <a:solidFill>
                  <a:srgbClr val="0000FF"/>
                </a:solidFill>
                <a:effectLst/>
                <a:latin typeface="arial" panose="020B0604020202020204" pitchFamily="34" charset="0"/>
              </a:rPr>
              <a:t>/</a:t>
            </a:r>
            <a:r>
              <a:rPr lang="en-US" sz="2400" b="1" i="0" dirty="0" err="1">
                <a:solidFill>
                  <a:srgbClr val="0000FF"/>
                </a:solidFill>
                <a:effectLst/>
                <a:latin typeface="arial" panose="020B0604020202020204" pitchFamily="34" charset="0"/>
              </a:rPr>
              <a:t>employees?gender</a:t>
            </a:r>
            <a:r>
              <a:rPr lang="en-US" sz="2400" b="1" i="0" dirty="0">
                <a:solidFill>
                  <a:srgbClr val="0000FF"/>
                </a:solidFill>
                <a:effectLst/>
                <a:latin typeface="arial" panose="020B0604020202020204" pitchFamily="34" charset="0"/>
              </a:rPr>
              <a:t>=Female</a:t>
            </a:r>
            <a:r>
              <a:rPr lang="en-US" sz="2400" b="0" i="0" dirty="0">
                <a:solidFill>
                  <a:srgbClr val="212529"/>
                </a:solidFill>
                <a:effectLst/>
                <a:latin typeface="arial" panose="020B0604020202020204" pitchFamily="34" charset="0"/>
              </a:rPr>
              <a:t> Return All Female Employees</a:t>
            </a:r>
          </a:p>
          <a:p>
            <a:pPr algn="just" fontAlgn="base"/>
            <a:endParaRPr lang="en-US" sz="2400" b="0" i="0" dirty="0">
              <a:solidFill>
                <a:srgbClr val="212529"/>
              </a:solidFill>
              <a:effectLst/>
              <a:latin typeface="-apple-system"/>
            </a:endParaRPr>
          </a:p>
          <a:p>
            <a:pPr algn="just" fontAlgn="base"/>
            <a:r>
              <a:rPr lang="en-US" sz="2400" b="0" i="0" dirty="0">
                <a:solidFill>
                  <a:srgbClr val="000000"/>
                </a:solidFill>
                <a:effectLst/>
                <a:latin typeface="arial" panose="020B0604020202020204" pitchFamily="34" charset="0"/>
              </a:rPr>
              <a:t>If the value for gender is not Male, Female or All, then the service should return status code</a:t>
            </a:r>
            <a:r>
              <a:rPr lang="en-US" sz="2400" b="0" i="0" dirty="0">
                <a:solidFill>
                  <a:srgbClr val="212529"/>
                </a:solidFill>
                <a:effectLst/>
                <a:latin typeface="arial" panose="020B0604020202020204" pitchFamily="34" charset="0"/>
              </a:rPr>
              <a:t> </a:t>
            </a:r>
            <a:r>
              <a:rPr lang="en-US" sz="2400" b="1" i="0" dirty="0">
                <a:solidFill>
                  <a:srgbClr val="FF0000"/>
                </a:solidFill>
                <a:effectLst/>
                <a:latin typeface="arial" panose="020B0604020202020204" pitchFamily="34" charset="0"/>
              </a:rPr>
              <a:t>400 Bad Request.</a:t>
            </a:r>
            <a:r>
              <a:rPr lang="en-US" sz="2400" b="0" i="0" dirty="0">
                <a:solidFill>
                  <a:srgbClr val="212529"/>
                </a:solidFill>
                <a:effectLst/>
                <a:latin typeface="arial" panose="020B0604020202020204" pitchFamily="34" charset="0"/>
              </a:rPr>
              <a:t> </a:t>
            </a:r>
            <a:r>
              <a:rPr lang="en-US" sz="2400" b="0" i="0" dirty="0">
                <a:solidFill>
                  <a:srgbClr val="000000"/>
                </a:solidFill>
                <a:effectLst/>
                <a:latin typeface="arial" panose="020B0604020202020204" pitchFamily="34" charset="0"/>
              </a:rPr>
              <a:t>For example, if we specify </a:t>
            </a:r>
            <a:r>
              <a:rPr lang="en-US" sz="2400" b="1" i="0" dirty="0">
                <a:solidFill>
                  <a:srgbClr val="000000"/>
                </a:solidFill>
                <a:effectLst/>
                <a:latin typeface="arial" panose="020B0604020202020204" pitchFamily="34" charset="0"/>
              </a:rPr>
              <a:t>ABC </a:t>
            </a:r>
            <a:r>
              <a:rPr lang="en-US" sz="2400" b="0" i="0" dirty="0">
                <a:solidFill>
                  <a:srgbClr val="000000"/>
                </a:solidFill>
                <a:effectLst/>
                <a:latin typeface="arial" panose="020B0604020202020204" pitchFamily="34" charset="0"/>
              </a:rPr>
              <a:t>as the value for gender, then the service should return status code</a:t>
            </a:r>
            <a:r>
              <a:rPr lang="en-US" sz="2400" b="0" i="0" dirty="0">
                <a:solidFill>
                  <a:srgbClr val="212529"/>
                </a:solidFill>
                <a:effectLst/>
                <a:latin typeface="arial" panose="020B0604020202020204" pitchFamily="34" charset="0"/>
              </a:rPr>
              <a:t> </a:t>
            </a:r>
            <a:r>
              <a:rPr lang="en-US" sz="2400" b="1" i="0" dirty="0">
                <a:solidFill>
                  <a:srgbClr val="FF0000"/>
                </a:solidFill>
                <a:effectLst/>
                <a:latin typeface="arial" panose="020B0604020202020204" pitchFamily="34" charset="0"/>
              </a:rPr>
              <a:t>400 Bad Request</a:t>
            </a:r>
            <a:r>
              <a:rPr lang="en-US" sz="2400" b="0" i="0" dirty="0">
                <a:solidFill>
                  <a:srgbClr val="212529"/>
                </a:solidFill>
                <a:effectLst/>
                <a:latin typeface="arial" panose="020B0604020202020204" pitchFamily="34" charset="0"/>
              </a:rPr>
              <a:t> with the following message.</a:t>
            </a:r>
          </a:p>
          <a:p>
            <a:pPr algn="just" fontAlgn="base"/>
            <a:endParaRPr lang="en-US" sz="2400" b="0" i="0" dirty="0">
              <a:solidFill>
                <a:srgbClr val="212529"/>
              </a:solidFill>
              <a:effectLst/>
              <a:latin typeface="-apple-system"/>
            </a:endParaRPr>
          </a:p>
          <a:p>
            <a:pPr algn="just" fontAlgn="base"/>
            <a:r>
              <a:rPr lang="en-US" sz="2400" b="1" i="0" dirty="0">
                <a:solidFill>
                  <a:srgbClr val="FF0000"/>
                </a:solidFill>
                <a:effectLst/>
                <a:latin typeface="arial" panose="020B0604020202020204" pitchFamily="34" charset="0"/>
              </a:rPr>
              <a:t>Value for gender must be Male, Female or All. ABC is invalid.</a:t>
            </a:r>
            <a:endParaRPr lang="en-US" sz="2400" b="0" i="0" dirty="0">
              <a:solidFill>
                <a:srgbClr val="212529"/>
              </a:solidFill>
              <a:effectLst/>
              <a:latin typeface="-apple-system"/>
            </a:endParaRPr>
          </a:p>
          <a:p>
            <a:endParaRPr lang="en-IN" sz="2400" dirty="0"/>
          </a:p>
        </p:txBody>
      </p:sp>
    </p:spTree>
    <p:extLst>
      <p:ext uri="{BB962C8B-B14F-4D97-AF65-F5344CB8AC3E}">
        <p14:creationId xmlns:p14="http://schemas.microsoft.com/office/powerpoint/2010/main" val="36299679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576CB7-584F-498D-9832-736411A1F664}"/>
              </a:ext>
            </a:extLst>
          </p:cNvPr>
          <p:cNvSpPr txBox="1"/>
          <p:nvPr/>
        </p:nvSpPr>
        <p:spPr>
          <a:xfrm>
            <a:off x="213063" y="472905"/>
            <a:ext cx="11978937" cy="5262979"/>
          </a:xfrm>
          <a:prstGeom prst="rect">
            <a:avLst/>
          </a:prstGeom>
          <a:noFill/>
        </p:spPr>
        <p:txBody>
          <a:bodyPr wrap="square">
            <a:spAutoFit/>
          </a:bodyPr>
          <a:lstStyle/>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HttpResponseMessage</a:t>
            </a:r>
            <a:r>
              <a:rPr lang="en-US" sz="1600" dirty="0">
                <a:solidFill>
                  <a:srgbClr val="000000"/>
                </a:solidFill>
                <a:latin typeface="Consolas" panose="020B0609020204030204" pitchFamily="49" charset="0"/>
              </a:rPr>
              <a:t> Get(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gender = </a:t>
            </a:r>
            <a:r>
              <a:rPr lang="en-US" sz="1600" dirty="0">
                <a:solidFill>
                  <a:srgbClr val="A31515"/>
                </a:solidFill>
                <a:latin typeface="Consolas" panose="020B0609020204030204" pitchFamily="49" charset="0"/>
              </a:rPr>
              <a:t>"All"</a:t>
            </a:r>
            <a:r>
              <a:rPr lang="en-US" sz="1600" dirty="0">
                <a:solidFill>
                  <a:srgbClr val="000000"/>
                </a:solidFill>
                <a:latin typeface="Consolas" panose="020B0609020204030204" pitchFamily="49" charset="0"/>
              </a:rPr>
              <a:t>)</a:t>
            </a:r>
          </a:p>
          <a:p>
            <a:r>
              <a:rPr lang="en-IN"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using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FujitsuDBEntities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dbContext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FujitsuDBEntities</a:t>
            </a:r>
            <a:r>
              <a:rPr lang="en-US" sz="1600" dirty="0">
                <a:solidFill>
                  <a:srgbClr val="000000"/>
                </a:solidFill>
                <a:latin typeface="Consolas" panose="020B0609020204030204" pitchFamily="49" charset="0"/>
              </a:rPr>
              <a:t>())</a:t>
            </a:r>
          </a:p>
          <a:p>
            <a:r>
              <a:rPr lang="en-IN" sz="1600" dirty="0">
                <a:solidFill>
                  <a:srgbClr val="000000"/>
                </a:solidFill>
                <a:latin typeface="Consolas" panose="020B0609020204030204" pitchFamily="49" charset="0"/>
              </a:rPr>
              <a:t>            {</a:t>
            </a:r>
          </a:p>
          <a:p>
            <a:r>
              <a:rPr lang="en-IN" sz="1600" dirty="0">
                <a:solidFill>
                  <a:srgbClr val="000000"/>
                </a:solidFill>
                <a:latin typeface="Consolas" panose="020B0609020204030204" pitchFamily="49" charset="0"/>
              </a:rPr>
              <a:t>                </a:t>
            </a:r>
            <a:r>
              <a:rPr lang="en-IN" sz="1600" dirty="0">
                <a:solidFill>
                  <a:srgbClr val="0000FF"/>
                </a:solidFill>
                <a:latin typeface="Consolas" panose="020B0609020204030204" pitchFamily="49" charset="0"/>
              </a:rPr>
              <a:t>switch</a:t>
            </a:r>
            <a:r>
              <a:rPr lang="en-IN" sz="1600" dirty="0">
                <a:solidFill>
                  <a:srgbClr val="000000"/>
                </a:solidFill>
                <a:latin typeface="Consolas" panose="020B0609020204030204" pitchFamily="49" charset="0"/>
              </a:rPr>
              <a:t> (</a:t>
            </a:r>
            <a:r>
              <a:rPr lang="en-IN" sz="1600" dirty="0" err="1">
                <a:solidFill>
                  <a:srgbClr val="000000"/>
                </a:solidFill>
                <a:latin typeface="Consolas" panose="020B0609020204030204" pitchFamily="49" charset="0"/>
              </a:rPr>
              <a:t>gender.ToLower</a:t>
            </a:r>
            <a:r>
              <a:rPr lang="en-IN" sz="1600" dirty="0">
                <a:solidFill>
                  <a:srgbClr val="000000"/>
                </a:solidFill>
                <a:latin typeface="Consolas" panose="020B0609020204030204" pitchFamily="49" charset="0"/>
              </a:rPr>
              <a:t>())</a:t>
            </a:r>
          </a:p>
          <a:p>
            <a:r>
              <a:rPr lang="en-IN" sz="1600" dirty="0">
                <a:solidFill>
                  <a:srgbClr val="000000"/>
                </a:solidFill>
                <a:latin typeface="Consolas" panose="020B0609020204030204" pitchFamily="49" charset="0"/>
              </a:rPr>
              <a:t>                {</a:t>
            </a:r>
          </a:p>
          <a:p>
            <a:r>
              <a:rPr lang="en-IN" sz="1600" dirty="0">
                <a:solidFill>
                  <a:srgbClr val="000000"/>
                </a:solidFill>
                <a:latin typeface="Consolas" panose="020B0609020204030204" pitchFamily="49" charset="0"/>
              </a:rPr>
              <a:t>                    </a:t>
            </a:r>
            <a:r>
              <a:rPr lang="en-IN" sz="1600" dirty="0">
                <a:solidFill>
                  <a:srgbClr val="0000FF"/>
                </a:solidFill>
                <a:latin typeface="Consolas" panose="020B0609020204030204" pitchFamily="49" charset="0"/>
              </a:rPr>
              <a:t>case</a:t>
            </a:r>
            <a:r>
              <a:rPr lang="en-IN" sz="1600" dirty="0">
                <a:solidFill>
                  <a:srgbClr val="000000"/>
                </a:solidFill>
                <a:latin typeface="Consolas" panose="020B0609020204030204" pitchFamily="49" charset="0"/>
              </a:rPr>
              <a:t> </a:t>
            </a:r>
            <a:r>
              <a:rPr lang="en-IN" sz="1600" dirty="0">
                <a:solidFill>
                  <a:srgbClr val="A31515"/>
                </a:solidFill>
                <a:latin typeface="Consolas" panose="020B0609020204030204" pitchFamily="49" charset="0"/>
              </a:rPr>
              <a:t>"all"</a:t>
            </a:r>
            <a:r>
              <a:rPr lang="en-IN" sz="1600" dirty="0">
                <a:solidFill>
                  <a:srgbClr val="000000"/>
                </a:solidFill>
                <a:latin typeface="Consolas" panose="020B0609020204030204" pitchFamily="49" charset="0"/>
              </a:rPr>
              <a:t>:</a:t>
            </a:r>
          </a:p>
          <a:p>
            <a:r>
              <a:rPr lang="en-IN" sz="1600" dirty="0">
                <a:solidFill>
                  <a:srgbClr val="000000"/>
                </a:solidFill>
                <a:latin typeface="Consolas" panose="020B0609020204030204" pitchFamily="49" charset="0"/>
              </a:rPr>
              <a:t>                        </a:t>
            </a:r>
            <a:r>
              <a:rPr lang="en-IN" sz="1600" dirty="0">
                <a:solidFill>
                  <a:srgbClr val="0000FF"/>
                </a:solidFill>
                <a:latin typeface="Consolas" panose="020B0609020204030204" pitchFamily="49" charset="0"/>
              </a:rPr>
              <a:t>return</a:t>
            </a:r>
            <a:r>
              <a:rPr lang="en-IN" sz="1600" dirty="0">
                <a:solidFill>
                  <a:srgbClr val="000000"/>
                </a:solidFill>
                <a:latin typeface="Consolas" panose="020B0609020204030204" pitchFamily="49" charset="0"/>
              </a:rPr>
              <a:t> </a:t>
            </a:r>
            <a:r>
              <a:rPr lang="en-IN" sz="1600" dirty="0" err="1">
                <a:solidFill>
                  <a:srgbClr val="000000"/>
                </a:solidFill>
                <a:latin typeface="Consolas" panose="020B0609020204030204" pitchFamily="49" charset="0"/>
              </a:rPr>
              <a:t>Request.CreateResponse</a:t>
            </a:r>
            <a:r>
              <a:rPr lang="en-IN" sz="1600" dirty="0">
                <a:solidFill>
                  <a:srgbClr val="000000"/>
                </a:solidFill>
                <a:latin typeface="Consolas" panose="020B0609020204030204" pitchFamily="49" charset="0"/>
              </a:rPr>
              <a:t>(</a:t>
            </a:r>
            <a:r>
              <a:rPr lang="en-IN" sz="1600" dirty="0" err="1">
                <a:solidFill>
                  <a:srgbClr val="000000"/>
                </a:solidFill>
                <a:latin typeface="Consolas" panose="020B0609020204030204" pitchFamily="49" charset="0"/>
              </a:rPr>
              <a:t>HttpStatusCode.OK</a:t>
            </a:r>
            <a:r>
              <a:rPr lang="en-IN" sz="1600" dirty="0">
                <a:solidFill>
                  <a:srgbClr val="000000"/>
                </a:solidFill>
                <a:latin typeface="Consolas" panose="020B0609020204030204" pitchFamily="49" charset="0"/>
              </a:rPr>
              <a:t>,</a:t>
            </a:r>
          </a:p>
          <a:p>
            <a:r>
              <a:rPr lang="en-IN" sz="1600" dirty="0">
                <a:solidFill>
                  <a:srgbClr val="000000"/>
                </a:solidFill>
                <a:latin typeface="Consolas" panose="020B0609020204030204" pitchFamily="49" charset="0"/>
              </a:rPr>
              <a:t>                            </a:t>
            </a:r>
            <a:r>
              <a:rPr lang="en-IN" sz="1600" dirty="0" err="1">
                <a:solidFill>
                  <a:srgbClr val="000000"/>
                </a:solidFill>
                <a:latin typeface="Consolas" panose="020B0609020204030204" pitchFamily="49" charset="0"/>
              </a:rPr>
              <a:t>dbContext.Employees.ToList</a:t>
            </a:r>
            <a:r>
              <a:rPr lang="en-IN" sz="1600" dirty="0">
                <a:solidFill>
                  <a:srgbClr val="000000"/>
                </a:solidFill>
                <a:latin typeface="Consolas" panose="020B0609020204030204" pitchFamily="49" charset="0"/>
              </a:rPr>
              <a:t>());</a:t>
            </a:r>
          </a:p>
          <a:p>
            <a:r>
              <a:rPr lang="en-IN" sz="1600" dirty="0">
                <a:solidFill>
                  <a:srgbClr val="000000"/>
                </a:solidFill>
                <a:latin typeface="Consolas" panose="020B0609020204030204" pitchFamily="49" charset="0"/>
              </a:rPr>
              <a:t>                    </a:t>
            </a:r>
            <a:r>
              <a:rPr lang="en-IN" sz="1600" dirty="0">
                <a:solidFill>
                  <a:srgbClr val="0000FF"/>
                </a:solidFill>
                <a:latin typeface="Consolas" panose="020B0609020204030204" pitchFamily="49" charset="0"/>
              </a:rPr>
              <a:t>case</a:t>
            </a:r>
            <a:r>
              <a:rPr lang="en-IN" sz="1600" dirty="0">
                <a:solidFill>
                  <a:srgbClr val="000000"/>
                </a:solidFill>
                <a:latin typeface="Consolas" panose="020B0609020204030204" pitchFamily="49" charset="0"/>
              </a:rPr>
              <a:t> </a:t>
            </a:r>
            <a:r>
              <a:rPr lang="en-IN" sz="1600" dirty="0">
                <a:solidFill>
                  <a:srgbClr val="A31515"/>
                </a:solidFill>
                <a:latin typeface="Consolas" panose="020B0609020204030204" pitchFamily="49" charset="0"/>
              </a:rPr>
              <a:t>"male"</a:t>
            </a:r>
            <a:r>
              <a:rPr lang="en-IN" sz="1600" dirty="0">
                <a:solidFill>
                  <a:srgbClr val="000000"/>
                </a:solidFill>
                <a:latin typeface="Consolas" panose="020B0609020204030204" pitchFamily="49" charset="0"/>
              </a:rPr>
              <a:t>:</a:t>
            </a:r>
          </a:p>
          <a:p>
            <a:r>
              <a:rPr lang="en-IN" sz="1600" dirty="0">
                <a:solidFill>
                  <a:srgbClr val="000000"/>
                </a:solidFill>
                <a:latin typeface="Consolas" panose="020B0609020204030204" pitchFamily="49" charset="0"/>
              </a:rPr>
              <a:t>                        </a:t>
            </a:r>
            <a:r>
              <a:rPr lang="en-IN" sz="1600" dirty="0">
                <a:solidFill>
                  <a:srgbClr val="0000FF"/>
                </a:solidFill>
                <a:latin typeface="Consolas" panose="020B0609020204030204" pitchFamily="49" charset="0"/>
              </a:rPr>
              <a:t>return</a:t>
            </a:r>
            <a:r>
              <a:rPr lang="en-IN" sz="1600" dirty="0">
                <a:solidFill>
                  <a:srgbClr val="000000"/>
                </a:solidFill>
                <a:latin typeface="Consolas" panose="020B0609020204030204" pitchFamily="49" charset="0"/>
              </a:rPr>
              <a:t> </a:t>
            </a:r>
            <a:r>
              <a:rPr lang="en-IN" sz="1600" dirty="0" err="1">
                <a:solidFill>
                  <a:srgbClr val="000000"/>
                </a:solidFill>
                <a:latin typeface="Consolas" panose="020B0609020204030204" pitchFamily="49" charset="0"/>
              </a:rPr>
              <a:t>Request.CreateResponse</a:t>
            </a:r>
            <a:r>
              <a:rPr lang="en-IN" sz="1600" dirty="0">
                <a:solidFill>
                  <a:srgbClr val="000000"/>
                </a:solidFill>
                <a:latin typeface="Consolas" panose="020B0609020204030204" pitchFamily="49" charset="0"/>
              </a:rPr>
              <a:t>(</a:t>
            </a:r>
            <a:r>
              <a:rPr lang="en-IN" sz="1600" dirty="0" err="1">
                <a:solidFill>
                  <a:srgbClr val="000000"/>
                </a:solidFill>
                <a:latin typeface="Consolas" panose="020B0609020204030204" pitchFamily="49" charset="0"/>
              </a:rPr>
              <a:t>HttpStatusCode.OK</a:t>
            </a:r>
            <a:r>
              <a:rPr lang="en-IN" sz="1600" dirty="0">
                <a:solidFill>
                  <a:srgbClr val="000000"/>
                </a:solidFill>
                <a:latin typeface="Consolas" panose="020B0609020204030204" pitchFamily="49" charset="0"/>
              </a:rPr>
              <a:t>,</a:t>
            </a:r>
          </a:p>
          <a:p>
            <a:r>
              <a:rPr lang="en-IN" sz="1600" dirty="0">
                <a:solidFill>
                  <a:srgbClr val="000000"/>
                </a:solidFill>
                <a:latin typeface="Consolas" panose="020B0609020204030204" pitchFamily="49" charset="0"/>
              </a:rPr>
              <a:t>                            </a:t>
            </a:r>
            <a:r>
              <a:rPr lang="en-IN" sz="1600" dirty="0" err="1">
                <a:solidFill>
                  <a:srgbClr val="000000"/>
                </a:solidFill>
                <a:latin typeface="Consolas" panose="020B0609020204030204" pitchFamily="49" charset="0"/>
              </a:rPr>
              <a:t>dbContext.Employees.Where</a:t>
            </a:r>
            <a:r>
              <a:rPr lang="en-IN" sz="1600" dirty="0">
                <a:solidFill>
                  <a:srgbClr val="000000"/>
                </a:solidFill>
                <a:latin typeface="Consolas" panose="020B0609020204030204" pitchFamily="49" charset="0"/>
              </a:rPr>
              <a:t>(e =&gt; </a:t>
            </a:r>
            <a:r>
              <a:rPr lang="en-IN" sz="1600" dirty="0" err="1">
                <a:solidFill>
                  <a:srgbClr val="000000"/>
                </a:solidFill>
                <a:latin typeface="Consolas" panose="020B0609020204030204" pitchFamily="49" charset="0"/>
              </a:rPr>
              <a:t>e.gender.ToLower</a:t>
            </a:r>
            <a:r>
              <a:rPr lang="en-IN" sz="1600" dirty="0">
                <a:solidFill>
                  <a:srgbClr val="000000"/>
                </a:solidFill>
                <a:latin typeface="Consolas" panose="020B0609020204030204" pitchFamily="49" charset="0"/>
              </a:rPr>
              <a:t>() == </a:t>
            </a:r>
            <a:r>
              <a:rPr lang="en-IN" sz="1600" dirty="0">
                <a:solidFill>
                  <a:srgbClr val="A31515"/>
                </a:solidFill>
                <a:latin typeface="Consolas" panose="020B0609020204030204" pitchFamily="49" charset="0"/>
              </a:rPr>
              <a:t>"male"</a:t>
            </a:r>
            <a:r>
              <a:rPr lang="en-IN" sz="1600" dirty="0">
                <a:solidFill>
                  <a:srgbClr val="000000"/>
                </a:solidFill>
                <a:latin typeface="Consolas" panose="020B0609020204030204" pitchFamily="49" charset="0"/>
              </a:rPr>
              <a:t>).</a:t>
            </a:r>
            <a:r>
              <a:rPr lang="en-IN" sz="1600" dirty="0" err="1">
                <a:solidFill>
                  <a:srgbClr val="000000"/>
                </a:solidFill>
                <a:latin typeface="Consolas" panose="020B0609020204030204" pitchFamily="49" charset="0"/>
              </a:rPr>
              <a:t>ToList</a:t>
            </a:r>
            <a:r>
              <a:rPr lang="en-IN" sz="1600" dirty="0">
                <a:solidFill>
                  <a:srgbClr val="000000"/>
                </a:solidFill>
                <a:latin typeface="Consolas" panose="020B0609020204030204" pitchFamily="49" charset="0"/>
              </a:rPr>
              <a:t>());</a:t>
            </a:r>
          </a:p>
          <a:p>
            <a:r>
              <a:rPr lang="en-IN" sz="1600" dirty="0">
                <a:solidFill>
                  <a:srgbClr val="000000"/>
                </a:solidFill>
                <a:latin typeface="Consolas" panose="020B0609020204030204" pitchFamily="49" charset="0"/>
              </a:rPr>
              <a:t>                    </a:t>
            </a:r>
            <a:r>
              <a:rPr lang="en-IN" sz="1600" dirty="0">
                <a:solidFill>
                  <a:srgbClr val="0000FF"/>
                </a:solidFill>
                <a:latin typeface="Consolas" panose="020B0609020204030204" pitchFamily="49" charset="0"/>
              </a:rPr>
              <a:t>case</a:t>
            </a:r>
            <a:r>
              <a:rPr lang="en-IN" sz="1600" dirty="0">
                <a:solidFill>
                  <a:srgbClr val="000000"/>
                </a:solidFill>
                <a:latin typeface="Consolas" panose="020B0609020204030204" pitchFamily="49" charset="0"/>
              </a:rPr>
              <a:t> </a:t>
            </a:r>
            <a:r>
              <a:rPr lang="en-IN" sz="1600" dirty="0">
                <a:solidFill>
                  <a:srgbClr val="A31515"/>
                </a:solidFill>
                <a:latin typeface="Consolas" panose="020B0609020204030204" pitchFamily="49" charset="0"/>
              </a:rPr>
              <a:t>"female"</a:t>
            </a:r>
            <a:r>
              <a:rPr lang="en-IN" sz="1600" dirty="0">
                <a:solidFill>
                  <a:srgbClr val="000000"/>
                </a:solidFill>
                <a:latin typeface="Consolas" panose="020B0609020204030204" pitchFamily="49" charset="0"/>
              </a:rPr>
              <a:t>:</a:t>
            </a:r>
          </a:p>
          <a:p>
            <a:r>
              <a:rPr lang="en-IN" sz="1600" dirty="0">
                <a:solidFill>
                  <a:srgbClr val="000000"/>
                </a:solidFill>
                <a:latin typeface="Consolas" panose="020B0609020204030204" pitchFamily="49" charset="0"/>
              </a:rPr>
              <a:t>                        </a:t>
            </a:r>
            <a:r>
              <a:rPr lang="en-IN" sz="1600" dirty="0">
                <a:solidFill>
                  <a:srgbClr val="0000FF"/>
                </a:solidFill>
                <a:latin typeface="Consolas" panose="020B0609020204030204" pitchFamily="49" charset="0"/>
              </a:rPr>
              <a:t>return</a:t>
            </a:r>
            <a:r>
              <a:rPr lang="en-IN" sz="1600" dirty="0">
                <a:solidFill>
                  <a:srgbClr val="000000"/>
                </a:solidFill>
                <a:latin typeface="Consolas" panose="020B0609020204030204" pitchFamily="49" charset="0"/>
              </a:rPr>
              <a:t> </a:t>
            </a:r>
            <a:r>
              <a:rPr lang="en-IN" sz="1600" dirty="0" err="1">
                <a:solidFill>
                  <a:srgbClr val="000000"/>
                </a:solidFill>
                <a:latin typeface="Consolas" panose="020B0609020204030204" pitchFamily="49" charset="0"/>
              </a:rPr>
              <a:t>Request.CreateResponse</a:t>
            </a:r>
            <a:r>
              <a:rPr lang="en-IN" sz="1600" dirty="0">
                <a:solidFill>
                  <a:srgbClr val="000000"/>
                </a:solidFill>
                <a:latin typeface="Consolas" panose="020B0609020204030204" pitchFamily="49" charset="0"/>
              </a:rPr>
              <a:t>(</a:t>
            </a:r>
            <a:r>
              <a:rPr lang="en-IN" sz="1600" dirty="0" err="1">
                <a:solidFill>
                  <a:srgbClr val="000000"/>
                </a:solidFill>
                <a:latin typeface="Consolas" panose="020B0609020204030204" pitchFamily="49" charset="0"/>
              </a:rPr>
              <a:t>HttpStatusCode.OK</a:t>
            </a:r>
            <a:r>
              <a:rPr lang="en-IN" sz="1600" dirty="0">
                <a:solidFill>
                  <a:srgbClr val="000000"/>
                </a:solidFill>
                <a:latin typeface="Consolas" panose="020B0609020204030204" pitchFamily="49" charset="0"/>
              </a:rPr>
              <a:t>,</a:t>
            </a:r>
          </a:p>
          <a:p>
            <a:r>
              <a:rPr lang="en-IN" sz="1600" dirty="0">
                <a:solidFill>
                  <a:srgbClr val="000000"/>
                </a:solidFill>
                <a:latin typeface="Consolas" panose="020B0609020204030204" pitchFamily="49" charset="0"/>
              </a:rPr>
              <a:t>                            </a:t>
            </a:r>
            <a:r>
              <a:rPr lang="en-IN" sz="1600" dirty="0" err="1">
                <a:solidFill>
                  <a:srgbClr val="000000"/>
                </a:solidFill>
                <a:latin typeface="Consolas" panose="020B0609020204030204" pitchFamily="49" charset="0"/>
              </a:rPr>
              <a:t>dbContext.Employees.Where</a:t>
            </a:r>
            <a:r>
              <a:rPr lang="en-IN" sz="1600" dirty="0">
                <a:solidFill>
                  <a:srgbClr val="000000"/>
                </a:solidFill>
                <a:latin typeface="Consolas" panose="020B0609020204030204" pitchFamily="49" charset="0"/>
              </a:rPr>
              <a:t>(e =&gt; </a:t>
            </a:r>
            <a:r>
              <a:rPr lang="en-IN" sz="1600" dirty="0" err="1">
                <a:solidFill>
                  <a:srgbClr val="000000"/>
                </a:solidFill>
                <a:latin typeface="Consolas" panose="020B0609020204030204" pitchFamily="49" charset="0"/>
              </a:rPr>
              <a:t>e.gender.ToLower</a:t>
            </a:r>
            <a:r>
              <a:rPr lang="en-IN" sz="1600" dirty="0">
                <a:solidFill>
                  <a:srgbClr val="000000"/>
                </a:solidFill>
                <a:latin typeface="Consolas" panose="020B0609020204030204" pitchFamily="49" charset="0"/>
              </a:rPr>
              <a:t>() == </a:t>
            </a:r>
            <a:r>
              <a:rPr lang="en-IN" sz="1600" dirty="0">
                <a:solidFill>
                  <a:srgbClr val="A31515"/>
                </a:solidFill>
                <a:latin typeface="Consolas" panose="020B0609020204030204" pitchFamily="49" charset="0"/>
              </a:rPr>
              <a:t>"female"</a:t>
            </a:r>
            <a:r>
              <a:rPr lang="en-IN" sz="1600" dirty="0">
                <a:solidFill>
                  <a:srgbClr val="000000"/>
                </a:solidFill>
                <a:latin typeface="Consolas" panose="020B0609020204030204" pitchFamily="49" charset="0"/>
              </a:rPr>
              <a:t>).</a:t>
            </a:r>
            <a:r>
              <a:rPr lang="en-IN" sz="1600" dirty="0" err="1">
                <a:solidFill>
                  <a:srgbClr val="000000"/>
                </a:solidFill>
                <a:latin typeface="Consolas" panose="020B0609020204030204" pitchFamily="49" charset="0"/>
              </a:rPr>
              <a:t>ToList</a:t>
            </a:r>
            <a:r>
              <a:rPr lang="en-IN" sz="1600" dirty="0">
                <a:solidFill>
                  <a:srgbClr val="000000"/>
                </a:solidFill>
                <a:latin typeface="Consolas" panose="020B0609020204030204" pitchFamily="49" charset="0"/>
              </a:rPr>
              <a:t>());</a:t>
            </a:r>
          </a:p>
          <a:p>
            <a:r>
              <a:rPr lang="en-IN" sz="1600" dirty="0">
                <a:solidFill>
                  <a:srgbClr val="000000"/>
                </a:solidFill>
                <a:latin typeface="Consolas" panose="020B0609020204030204" pitchFamily="49" charset="0"/>
              </a:rPr>
              <a:t>                    </a:t>
            </a:r>
            <a:r>
              <a:rPr lang="en-IN" sz="1600" dirty="0">
                <a:solidFill>
                  <a:srgbClr val="0000FF"/>
                </a:solidFill>
                <a:latin typeface="Consolas" panose="020B0609020204030204" pitchFamily="49" charset="0"/>
              </a:rPr>
              <a:t>default</a:t>
            </a:r>
            <a:r>
              <a:rPr lang="en-IN" sz="1600" dirty="0">
                <a:solidFill>
                  <a:srgbClr val="000000"/>
                </a:solidFill>
                <a:latin typeface="Consolas" panose="020B0609020204030204" pitchFamily="49" charset="0"/>
              </a:rPr>
              <a:t>:</a:t>
            </a:r>
          </a:p>
          <a:p>
            <a:r>
              <a:rPr lang="en-IN" sz="1600" dirty="0">
                <a:solidFill>
                  <a:srgbClr val="000000"/>
                </a:solidFill>
                <a:latin typeface="Consolas" panose="020B0609020204030204" pitchFamily="49" charset="0"/>
              </a:rPr>
              <a:t>                        </a:t>
            </a:r>
            <a:r>
              <a:rPr lang="en-IN" sz="1600" dirty="0">
                <a:solidFill>
                  <a:srgbClr val="0000FF"/>
                </a:solidFill>
                <a:latin typeface="Consolas" panose="020B0609020204030204" pitchFamily="49" charset="0"/>
              </a:rPr>
              <a:t>return</a:t>
            </a:r>
            <a:r>
              <a:rPr lang="en-IN" sz="1600" dirty="0">
                <a:solidFill>
                  <a:srgbClr val="000000"/>
                </a:solidFill>
                <a:latin typeface="Consolas" panose="020B0609020204030204" pitchFamily="49" charset="0"/>
              </a:rPr>
              <a:t> </a:t>
            </a:r>
            <a:r>
              <a:rPr lang="en-IN" sz="1600" dirty="0" err="1">
                <a:solidFill>
                  <a:srgbClr val="000000"/>
                </a:solidFill>
                <a:latin typeface="Consolas" panose="020B0609020204030204" pitchFamily="49" charset="0"/>
              </a:rPr>
              <a:t>Request.CreateErrorResponse</a:t>
            </a:r>
            <a:r>
              <a:rPr lang="en-IN" sz="1600" dirty="0">
                <a:solidFill>
                  <a:srgbClr val="000000"/>
                </a:solidFill>
                <a:latin typeface="Consolas" panose="020B0609020204030204" pitchFamily="49" charset="0"/>
              </a:rPr>
              <a:t>(</a:t>
            </a:r>
            <a:r>
              <a:rPr lang="en-IN" sz="1600" dirty="0" err="1">
                <a:solidFill>
                  <a:srgbClr val="000000"/>
                </a:solidFill>
                <a:latin typeface="Consolas" panose="020B0609020204030204" pitchFamily="49" charset="0"/>
              </a:rPr>
              <a:t>HttpStatusCode.BadRequest</a:t>
            </a:r>
            <a:r>
              <a:rPr lang="en-IN"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"Value for gender must be Male, Female or All. "</a:t>
            </a:r>
            <a:r>
              <a:rPr lang="en-US" sz="1600" dirty="0">
                <a:solidFill>
                  <a:srgbClr val="000000"/>
                </a:solidFill>
                <a:latin typeface="Consolas" panose="020B0609020204030204" pitchFamily="49" charset="0"/>
              </a:rPr>
              <a:t> + gender + </a:t>
            </a:r>
            <a:r>
              <a:rPr lang="en-US" sz="1600" dirty="0">
                <a:solidFill>
                  <a:srgbClr val="A31515"/>
                </a:solidFill>
                <a:latin typeface="Consolas" panose="020B0609020204030204" pitchFamily="49" charset="0"/>
              </a:rPr>
              <a:t>" is invalid."</a:t>
            </a:r>
            <a:r>
              <a:rPr lang="en-US" sz="1600" dirty="0">
                <a:solidFill>
                  <a:srgbClr val="000000"/>
                </a:solidFill>
                <a:latin typeface="Consolas" panose="020B0609020204030204" pitchFamily="49" charset="0"/>
              </a:rPr>
              <a:t>);</a:t>
            </a:r>
          </a:p>
          <a:p>
            <a:r>
              <a:rPr lang="en-IN" sz="1600" dirty="0">
                <a:solidFill>
                  <a:srgbClr val="000000"/>
                </a:solidFill>
                <a:latin typeface="Consolas" panose="020B0609020204030204" pitchFamily="49" charset="0"/>
              </a:rPr>
              <a:t>                }</a:t>
            </a:r>
          </a:p>
          <a:p>
            <a:r>
              <a:rPr lang="en-IN" sz="1600" dirty="0">
                <a:solidFill>
                  <a:srgbClr val="000000"/>
                </a:solidFill>
                <a:latin typeface="Consolas" panose="020B0609020204030204" pitchFamily="49" charset="0"/>
              </a:rPr>
              <a:t>            }</a:t>
            </a:r>
          </a:p>
          <a:p>
            <a:r>
              <a:rPr lang="en-IN" sz="1600" dirty="0">
                <a:solidFill>
                  <a:srgbClr val="000000"/>
                </a:solidFill>
                <a:latin typeface="Consolas" panose="020B0609020204030204" pitchFamily="49" charset="0"/>
              </a:rPr>
              <a:t>        }</a:t>
            </a:r>
            <a:endParaRPr lang="en-IN" sz="1600" dirty="0"/>
          </a:p>
        </p:txBody>
      </p:sp>
    </p:spTree>
    <p:extLst>
      <p:ext uri="{BB962C8B-B14F-4D97-AF65-F5344CB8AC3E}">
        <p14:creationId xmlns:p14="http://schemas.microsoft.com/office/powerpoint/2010/main" val="29432178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29109-6B43-4E32-B581-8CFC5D9B0C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EAFA4A5-D63C-4627-B68F-56884280660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B2BFF54-D712-4FB3-95DE-BB7FB3FDE5E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18155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B2A6-0964-42C9-802E-1FA8313248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8D99AC4-BBEA-4B22-BE9A-0904DBB2DBD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725A583-3A12-4808-9054-11CCCCC6E7E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29659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EE5DC-0352-48BD-A398-3F963596759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7326CE8-A10F-4E02-B0FD-B38D9E3A6B8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4DFA4C8-40E6-42FB-B87B-2E31CC2A6FF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338259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4CF9-2B09-4268-8F21-7F247B35177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4F595F7-3377-4054-89D7-FC9CB5FA600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93ED829-5F97-4680-BA1E-FEFD856E18B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409801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F9E0B-50F6-48F5-93A5-C47B884DADB0}"/>
              </a:ext>
            </a:extLst>
          </p:cNvPr>
          <p:cNvSpPr>
            <a:spLocks noGrp="1"/>
          </p:cNvSpPr>
          <p:nvPr>
            <p:ph type="title"/>
          </p:nvPr>
        </p:nvSpPr>
        <p:spPr/>
        <p:txBody>
          <a:bodyPr>
            <a:normAutofit/>
          </a:bodyPr>
          <a:lstStyle/>
          <a:p>
            <a:r>
              <a:rPr lang="en-US" b="1" i="0" dirty="0">
                <a:solidFill>
                  <a:srgbClr val="000000"/>
                </a:solidFill>
                <a:effectLst/>
                <a:latin typeface="arial" panose="020B0604020202020204" pitchFamily="34" charset="0"/>
              </a:rPr>
              <a:t>Understanding </a:t>
            </a:r>
            <a:r>
              <a:rPr lang="en-US" b="1" i="0" dirty="0" err="1">
                <a:solidFill>
                  <a:srgbClr val="000000"/>
                </a:solidFill>
                <a:effectLst/>
                <a:latin typeface="arial" panose="020B0604020202020204" pitchFamily="34" charset="0"/>
              </a:rPr>
              <a:t>FromBody</a:t>
            </a:r>
            <a:r>
              <a:rPr lang="en-US" b="1" i="0" dirty="0">
                <a:solidFill>
                  <a:srgbClr val="000000"/>
                </a:solidFill>
                <a:effectLst/>
                <a:latin typeface="arial" panose="020B0604020202020204" pitchFamily="34" charset="0"/>
              </a:rPr>
              <a:t> and </a:t>
            </a:r>
            <a:r>
              <a:rPr lang="en-US" b="1" i="0" dirty="0" err="1">
                <a:solidFill>
                  <a:srgbClr val="000000"/>
                </a:solidFill>
                <a:effectLst/>
                <a:latin typeface="arial" panose="020B0604020202020204" pitchFamily="34" charset="0"/>
              </a:rPr>
              <a:t>FromUri</a:t>
            </a:r>
            <a:r>
              <a:rPr lang="en-US" b="1" i="0" dirty="0">
                <a:solidFill>
                  <a:srgbClr val="000000"/>
                </a:solidFill>
                <a:effectLst/>
                <a:latin typeface="arial" panose="020B0604020202020204" pitchFamily="34" charset="0"/>
              </a:rPr>
              <a:t> attributes.</a:t>
            </a:r>
            <a:endParaRPr lang="en-IN" dirty="0"/>
          </a:p>
        </p:txBody>
      </p:sp>
    </p:spTree>
    <p:extLst>
      <p:ext uri="{BB962C8B-B14F-4D97-AF65-F5344CB8AC3E}">
        <p14:creationId xmlns:p14="http://schemas.microsoft.com/office/powerpoint/2010/main" val="42007059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A56A0D-2D18-4584-B950-17B215FE92C4}"/>
              </a:ext>
            </a:extLst>
          </p:cNvPr>
          <p:cNvSpPr txBox="1"/>
          <p:nvPr/>
        </p:nvSpPr>
        <p:spPr>
          <a:xfrm>
            <a:off x="95250" y="119496"/>
            <a:ext cx="12192000" cy="6740307"/>
          </a:xfrm>
          <a:prstGeom prst="rect">
            <a:avLst/>
          </a:prstGeom>
          <a:solidFill>
            <a:schemeClr val="tx1"/>
          </a:solidFill>
        </p:spPr>
        <p:txBody>
          <a:bodyPr wrap="square">
            <a:spAutoFit/>
          </a:bodyPr>
          <a:lstStyle/>
          <a:p>
            <a:pPr algn="l" fontAlgn="base"/>
            <a:r>
              <a:rPr lang="en-IN" b="1" i="0" dirty="0">
                <a:solidFill>
                  <a:srgbClr val="D171DD"/>
                </a:solidFill>
                <a:effectLst/>
                <a:latin typeface="inherit"/>
              </a:rPr>
              <a:t>public</a:t>
            </a:r>
            <a:r>
              <a:rPr lang="en-IN" b="0" i="0" dirty="0">
                <a:solidFill>
                  <a:srgbClr val="CFD5E0"/>
                </a:solidFill>
                <a:effectLst/>
                <a:latin typeface="inherit"/>
              </a:rPr>
              <a:t> </a:t>
            </a:r>
            <a:r>
              <a:rPr lang="en-IN" b="0" i="0" dirty="0" err="1">
                <a:solidFill>
                  <a:srgbClr val="CFD5E0"/>
                </a:solidFill>
                <a:effectLst/>
                <a:latin typeface="inherit"/>
              </a:rPr>
              <a:t>HttpResponseMessage</a:t>
            </a:r>
            <a:r>
              <a:rPr lang="en-IN" b="0" i="0" dirty="0">
                <a:solidFill>
                  <a:srgbClr val="CFD5E0"/>
                </a:solidFill>
                <a:effectLst/>
                <a:latin typeface="inherit"/>
              </a:rPr>
              <a:t> </a:t>
            </a:r>
            <a:r>
              <a:rPr lang="en-IN" b="0" i="0" dirty="0">
                <a:solidFill>
                  <a:srgbClr val="4284AE"/>
                </a:solidFill>
                <a:effectLst/>
                <a:latin typeface="inherit"/>
              </a:rPr>
              <a:t>Put</a:t>
            </a:r>
            <a:r>
              <a:rPr lang="en-IN" b="1" i="0" dirty="0">
                <a:solidFill>
                  <a:srgbClr val="6B7C8B"/>
                </a:solidFill>
                <a:effectLst/>
                <a:latin typeface="inherit"/>
              </a:rPr>
              <a:t>(</a:t>
            </a:r>
            <a:r>
              <a:rPr lang="en-IN" b="1" i="0" dirty="0">
                <a:solidFill>
                  <a:srgbClr val="D171DD"/>
                </a:solidFill>
                <a:effectLst/>
                <a:latin typeface="inherit"/>
              </a:rPr>
              <a:t>int</a:t>
            </a:r>
            <a:r>
              <a:rPr lang="en-IN" b="0" i="0" dirty="0">
                <a:solidFill>
                  <a:srgbClr val="CFD5E0"/>
                </a:solidFill>
                <a:effectLst/>
                <a:latin typeface="inherit"/>
              </a:rPr>
              <a:t> id, Employee employee</a:t>
            </a:r>
            <a:r>
              <a:rPr lang="en-IN" b="1" i="0" dirty="0">
                <a:solidFill>
                  <a:srgbClr val="6B7C8B"/>
                </a:solidFill>
                <a:effectLst/>
                <a:latin typeface="inherit"/>
              </a:rPr>
              <a:t>)</a:t>
            </a:r>
            <a:endParaRPr lang="en-IN" b="0" i="0" dirty="0">
              <a:solidFill>
                <a:srgbClr val="596174"/>
              </a:solidFill>
              <a:effectLst/>
              <a:latin typeface="Inconsolata"/>
            </a:endParaRPr>
          </a:p>
          <a:p>
            <a:pPr algn="l" fontAlgn="base"/>
            <a:r>
              <a:rPr lang="en-IN" b="1" i="0" dirty="0">
                <a:solidFill>
                  <a:srgbClr val="6B7C8B"/>
                </a:solidFill>
                <a:effectLst/>
                <a:latin typeface="inherit"/>
              </a:rPr>
              <a:t>{</a:t>
            </a:r>
            <a:endParaRPr lang="en-IN" b="0" i="0" dirty="0">
              <a:solidFill>
                <a:srgbClr val="596174"/>
              </a:solidFill>
              <a:effectLst/>
              <a:latin typeface="Inconsolata"/>
            </a:endParaRPr>
          </a:p>
          <a:p>
            <a:pPr algn="l" fontAlgn="base"/>
            <a:r>
              <a:rPr lang="en-IN" b="1" i="0" dirty="0">
                <a:solidFill>
                  <a:srgbClr val="D171DD"/>
                </a:solidFill>
                <a:effectLst/>
                <a:latin typeface="inherit"/>
              </a:rPr>
              <a:t>try</a:t>
            </a:r>
            <a:endParaRPr lang="en-IN" b="0" i="0" dirty="0">
              <a:solidFill>
                <a:srgbClr val="596174"/>
              </a:solidFill>
              <a:effectLst/>
              <a:latin typeface="Inconsolata"/>
            </a:endParaRPr>
          </a:p>
          <a:p>
            <a:pPr algn="l" fontAlgn="base"/>
            <a:r>
              <a:rPr lang="en-IN" b="1" i="0" dirty="0">
                <a:solidFill>
                  <a:srgbClr val="6B7C8B"/>
                </a:solidFill>
                <a:effectLst/>
                <a:latin typeface="inherit"/>
              </a:rPr>
              <a:t>{</a:t>
            </a:r>
            <a:endParaRPr lang="en-IN" b="0" i="0" dirty="0">
              <a:solidFill>
                <a:srgbClr val="596174"/>
              </a:solidFill>
              <a:effectLst/>
              <a:latin typeface="Inconsolata"/>
            </a:endParaRPr>
          </a:p>
          <a:p>
            <a:pPr algn="l" fontAlgn="base"/>
            <a:r>
              <a:rPr lang="en-IN" b="1" i="0" dirty="0">
                <a:solidFill>
                  <a:srgbClr val="D171DD"/>
                </a:solidFill>
                <a:effectLst/>
                <a:latin typeface="inherit"/>
              </a:rPr>
              <a:t>using</a:t>
            </a:r>
            <a:r>
              <a:rPr lang="en-IN" b="0" i="0" dirty="0">
                <a:solidFill>
                  <a:srgbClr val="CFD5E0"/>
                </a:solidFill>
                <a:effectLst/>
                <a:latin typeface="inherit"/>
              </a:rPr>
              <a:t> </a:t>
            </a:r>
            <a:r>
              <a:rPr lang="en-IN" b="1" i="0" dirty="0">
                <a:solidFill>
                  <a:srgbClr val="6B7C8B"/>
                </a:solidFill>
                <a:effectLst/>
                <a:latin typeface="inherit"/>
              </a:rPr>
              <a:t>(</a:t>
            </a:r>
            <a:r>
              <a:rPr lang="en-IN" b="0" i="0" dirty="0" err="1">
                <a:solidFill>
                  <a:srgbClr val="CFD5E0"/>
                </a:solidFill>
                <a:effectLst/>
                <a:latin typeface="inherit"/>
              </a:rPr>
              <a:t>EmployeeDBContext</a:t>
            </a:r>
            <a:r>
              <a:rPr lang="en-IN" b="0" i="0" dirty="0">
                <a:solidFill>
                  <a:srgbClr val="CFD5E0"/>
                </a:solidFill>
                <a:effectLst/>
                <a:latin typeface="inherit"/>
              </a:rPr>
              <a:t> </a:t>
            </a:r>
            <a:r>
              <a:rPr lang="en-IN" b="0" i="0" dirty="0" err="1">
                <a:solidFill>
                  <a:srgbClr val="CFD5E0"/>
                </a:solidFill>
                <a:effectLst/>
                <a:latin typeface="inherit"/>
              </a:rPr>
              <a:t>dbContext</a:t>
            </a:r>
            <a:r>
              <a:rPr lang="en-IN" b="0" i="0" dirty="0">
                <a:solidFill>
                  <a:srgbClr val="CFD5E0"/>
                </a:solidFill>
                <a:effectLst/>
                <a:latin typeface="inherit"/>
              </a:rPr>
              <a:t> = </a:t>
            </a:r>
            <a:r>
              <a:rPr lang="en-IN" b="0" i="0" dirty="0">
                <a:solidFill>
                  <a:srgbClr val="4284AE"/>
                </a:solidFill>
                <a:effectLst/>
                <a:latin typeface="inherit"/>
              </a:rPr>
              <a:t>new</a:t>
            </a:r>
            <a:r>
              <a:rPr lang="en-IN" b="0" i="0" dirty="0">
                <a:solidFill>
                  <a:srgbClr val="CFD5E0"/>
                </a:solidFill>
                <a:effectLst/>
                <a:latin typeface="inherit"/>
              </a:rPr>
              <a:t> </a:t>
            </a:r>
            <a:r>
              <a:rPr lang="en-IN" b="0" i="0" dirty="0" err="1">
                <a:solidFill>
                  <a:srgbClr val="4284AE"/>
                </a:solidFill>
                <a:effectLst/>
                <a:latin typeface="inherit"/>
              </a:rPr>
              <a:t>EmployeeDBContext</a:t>
            </a:r>
            <a:r>
              <a:rPr lang="en-IN" b="1" i="0" dirty="0">
                <a:solidFill>
                  <a:srgbClr val="6B7C8B"/>
                </a:solidFill>
                <a:effectLst/>
                <a:latin typeface="inherit"/>
              </a:rPr>
              <a:t>())</a:t>
            </a:r>
            <a:endParaRPr lang="en-IN" b="0" i="0" dirty="0">
              <a:solidFill>
                <a:srgbClr val="596174"/>
              </a:solidFill>
              <a:effectLst/>
              <a:latin typeface="Inconsolata"/>
            </a:endParaRPr>
          </a:p>
          <a:p>
            <a:pPr algn="l" fontAlgn="base"/>
            <a:r>
              <a:rPr lang="en-IN" b="1" i="0" dirty="0">
                <a:solidFill>
                  <a:srgbClr val="6B7C8B"/>
                </a:solidFill>
                <a:effectLst/>
                <a:latin typeface="inherit"/>
              </a:rPr>
              <a:t>{</a:t>
            </a:r>
            <a:endParaRPr lang="en-IN" b="0" i="0" dirty="0">
              <a:solidFill>
                <a:srgbClr val="596174"/>
              </a:solidFill>
              <a:effectLst/>
              <a:latin typeface="Inconsolata"/>
            </a:endParaRPr>
          </a:p>
          <a:p>
            <a:pPr algn="l" fontAlgn="base"/>
            <a:r>
              <a:rPr lang="en-IN" b="0" i="0" dirty="0">
                <a:solidFill>
                  <a:srgbClr val="D19252"/>
                </a:solidFill>
                <a:effectLst/>
                <a:latin typeface="inherit"/>
              </a:rPr>
              <a:t>var</a:t>
            </a:r>
            <a:r>
              <a:rPr lang="en-IN" b="0" i="0" dirty="0">
                <a:solidFill>
                  <a:srgbClr val="CFD5E0"/>
                </a:solidFill>
                <a:effectLst/>
                <a:latin typeface="inherit"/>
              </a:rPr>
              <a:t> entity = </a:t>
            </a:r>
            <a:r>
              <a:rPr lang="en-IN" b="0" i="0" dirty="0" err="1">
                <a:solidFill>
                  <a:srgbClr val="CFD5E0"/>
                </a:solidFill>
                <a:effectLst/>
                <a:latin typeface="inherit"/>
              </a:rPr>
              <a:t>dbContext.</a:t>
            </a:r>
            <a:r>
              <a:rPr lang="en-IN" b="0" i="0" dirty="0" err="1">
                <a:solidFill>
                  <a:srgbClr val="4284AE"/>
                </a:solidFill>
                <a:effectLst/>
                <a:latin typeface="inherit"/>
              </a:rPr>
              <a:t>Employees</a:t>
            </a:r>
            <a:r>
              <a:rPr lang="en-IN" b="0" i="0" dirty="0" err="1">
                <a:solidFill>
                  <a:srgbClr val="CFD5E0"/>
                </a:solidFill>
                <a:effectLst/>
                <a:latin typeface="inherit"/>
              </a:rPr>
              <a:t>.</a:t>
            </a:r>
            <a:r>
              <a:rPr lang="en-IN" b="0" i="0" dirty="0" err="1">
                <a:solidFill>
                  <a:srgbClr val="4284AE"/>
                </a:solidFill>
                <a:effectLst/>
                <a:latin typeface="inherit"/>
              </a:rPr>
              <a:t>FirstOrDefault</a:t>
            </a:r>
            <a:r>
              <a:rPr lang="en-IN" b="1" i="0" dirty="0">
                <a:solidFill>
                  <a:srgbClr val="6B7C8B"/>
                </a:solidFill>
                <a:effectLst/>
                <a:latin typeface="inherit"/>
              </a:rPr>
              <a:t>(</a:t>
            </a:r>
            <a:r>
              <a:rPr lang="en-IN" b="0" i="0" dirty="0">
                <a:solidFill>
                  <a:srgbClr val="CFD5E0"/>
                </a:solidFill>
                <a:effectLst/>
                <a:latin typeface="inherit"/>
              </a:rPr>
              <a:t>e =</a:t>
            </a:r>
            <a:r>
              <a:rPr lang="en-IN" b="1" i="0" dirty="0">
                <a:solidFill>
                  <a:srgbClr val="6B7C8B"/>
                </a:solidFill>
                <a:effectLst/>
                <a:latin typeface="inherit"/>
              </a:rPr>
              <a:t>&gt;</a:t>
            </a:r>
            <a:r>
              <a:rPr lang="en-IN" b="0" i="0" dirty="0">
                <a:solidFill>
                  <a:srgbClr val="CFD5E0"/>
                </a:solidFill>
                <a:effectLst/>
                <a:latin typeface="inherit"/>
              </a:rPr>
              <a:t> e.</a:t>
            </a:r>
            <a:r>
              <a:rPr lang="en-IN" b="0" i="0" dirty="0">
                <a:solidFill>
                  <a:srgbClr val="4284AE"/>
                </a:solidFill>
                <a:effectLst/>
                <a:latin typeface="inherit"/>
              </a:rPr>
              <a:t>ID</a:t>
            </a:r>
            <a:r>
              <a:rPr lang="en-IN" b="0" i="0" dirty="0">
                <a:solidFill>
                  <a:srgbClr val="CFD5E0"/>
                </a:solidFill>
                <a:effectLst/>
                <a:latin typeface="inherit"/>
              </a:rPr>
              <a:t> == id</a:t>
            </a:r>
            <a:r>
              <a:rPr lang="en-IN" b="1" i="0" dirty="0">
                <a:solidFill>
                  <a:srgbClr val="6B7C8B"/>
                </a:solidFill>
                <a:effectLst/>
                <a:latin typeface="inherit"/>
              </a:rPr>
              <a:t>)</a:t>
            </a:r>
            <a:r>
              <a:rPr lang="en-IN" b="0" i="0" dirty="0">
                <a:solidFill>
                  <a:srgbClr val="CFD5E0"/>
                </a:solidFill>
                <a:effectLst/>
                <a:latin typeface="inherit"/>
              </a:rPr>
              <a:t>;</a:t>
            </a:r>
            <a:endParaRPr lang="en-IN" b="0" i="0" dirty="0">
              <a:solidFill>
                <a:srgbClr val="596174"/>
              </a:solidFill>
              <a:effectLst/>
              <a:latin typeface="Inconsolata"/>
            </a:endParaRPr>
          </a:p>
          <a:p>
            <a:pPr algn="l" fontAlgn="base"/>
            <a:r>
              <a:rPr lang="en-IN" b="1" i="0" dirty="0">
                <a:solidFill>
                  <a:srgbClr val="D171DD"/>
                </a:solidFill>
                <a:effectLst/>
                <a:latin typeface="inherit"/>
              </a:rPr>
              <a:t>if</a:t>
            </a:r>
            <a:r>
              <a:rPr lang="en-IN" b="0" i="0" dirty="0">
                <a:solidFill>
                  <a:srgbClr val="CFD5E0"/>
                </a:solidFill>
                <a:effectLst/>
                <a:latin typeface="inherit"/>
              </a:rPr>
              <a:t> </a:t>
            </a:r>
            <a:r>
              <a:rPr lang="en-IN" b="1" i="0" dirty="0">
                <a:solidFill>
                  <a:srgbClr val="6B7C8B"/>
                </a:solidFill>
                <a:effectLst/>
                <a:latin typeface="inherit"/>
              </a:rPr>
              <a:t>(</a:t>
            </a:r>
            <a:r>
              <a:rPr lang="en-IN" b="0" i="0" dirty="0">
                <a:solidFill>
                  <a:srgbClr val="CFD5E0"/>
                </a:solidFill>
                <a:effectLst/>
                <a:latin typeface="inherit"/>
              </a:rPr>
              <a:t>entity == </a:t>
            </a:r>
            <a:r>
              <a:rPr lang="en-IN" b="1" i="0" dirty="0">
                <a:solidFill>
                  <a:srgbClr val="D171DD"/>
                </a:solidFill>
                <a:effectLst/>
                <a:latin typeface="inherit"/>
              </a:rPr>
              <a:t>null</a:t>
            </a:r>
            <a:r>
              <a:rPr lang="en-IN" b="1" i="0" dirty="0">
                <a:solidFill>
                  <a:srgbClr val="6B7C8B"/>
                </a:solidFill>
                <a:effectLst/>
                <a:latin typeface="inherit"/>
              </a:rPr>
              <a:t>)</a:t>
            </a:r>
            <a:endParaRPr lang="en-IN" b="0" i="0" dirty="0">
              <a:solidFill>
                <a:srgbClr val="596174"/>
              </a:solidFill>
              <a:effectLst/>
              <a:latin typeface="Inconsolata"/>
            </a:endParaRPr>
          </a:p>
          <a:p>
            <a:pPr algn="l" fontAlgn="base"/>
            <a:r>
              <a:rPr lang="en-IN" b="1" i="0" dirty="0">
                <a:solidFill>
                  <a:srgbClr val="6B7C8B"/>
                </a:solidFill>
                <a:effectLst/>
                <a:latin typeface="inherit"/>
              </a:rPr>
              <a:t>{</a:t>
            </a:r>
            <a:endParaRPr lang="en-IN" b="0" i="0" dirty="0">
              <a:solidFill>
                <a:srgbClr val="596174"/>
              </a:solidFill>
              <a:effectLst/>
              <a:latin typeface="Inconsolata"/>
            </a:endParaRPr>
          </a:p>
          <a:p>
            <a:pPr algn="l" fontAlgn="base"/>
            <a:r>
              <a:rPr lang="en-IN" b="1" i="0" dirty="0">
                <a:solidFill>
                  <a:srgbClr val="D171DD"/>
                </a:solidFill>
                <a:effectLst/>
                <a:latin typeface="inherit"/>
              </a:rPr>
              <a:t>return</a:t>
            </a:r>
            <a:r>
              <a:rPr lang="en-IN" b="0" i="0" dirty="0">
                <a:solidFill>
                  <a:srgbClr val="CFD5E0"/>
                </a:solidFill>
                <a:effectLst/>
                <a:latin typeface="inherit"/>
              </a:rPr>
              <a:t> </a:t>
            </a:r>
            <a:r>
              <a:rPr lang="en-IN" b="0" i="0" dirty="0" err="1">
                <a:solidFill>
                  <a:srgbClr val="CFD5E0"/>
                </a:solidFill>
                <a:effectLst/>
                <a:latin typeface="inherit"/>
              </a:rPr>
              <a:t>Request.</a:t>
            </a:r>
            <a:r>
              <a:rPr lang="en-IN" b="0" i="0" dirty="0" err="1">
                <a:solidFill>
                  <a:srgbClr val="4284AE"/>
                </a:solidFill>
                <a:effectLst/>
                <a:latin typeface="inherit"/>
              </a:rPr>
              <a:t>CreateErrorResponse</a:t>
            </a:r>
            <a:r>
              <a:rPr lang="en-IN" b="1" i="0" dirty="0">
                <a:solidFill>
                  <a:srgbClr val="6B7C8B"/>
                </a:solidFill>
                <a:effectLst/>
                <a:latin typeface="inherit"/>
              </a:rPr>
              <a:t>(</a:t>
            </a:r>
            <a:r>
              <a:rPr lang="en-IN" b="0" i="0" dirty="0" err="1">
                <a:solidFill>
                  <a:srgbClr val="CFD5E0"/>
                </a:solidFill>
                <a:effectLst/>
                <a:latin typeface="inherit"/>
              </a:rPr>
              <a:t>HttpStatusCode.</a:t>
            </a:r>
            <a:r>
              <a:rPr lang="en-IN" b="0" i="0" dirty="0" err="1">
                <a:solidFill>
                  <a:srgbClr val="4284AE"/>
                </a:solidFill>
                <a:effectLst/>
                <a:latin typeface="inherit"/>
              </a:rPr>
              <a:t>NotFound</a:t>
            </a:r>
            <a:r>
              <a:rPr lang="en-IN" b="0" i="0" dirty="0">
                <a:solidFill>
                  <a:srgbClr val="CFD5E0"/>
                </a:solidFill>
                <a:effectLst/>
                <a:latin typeface="inherit"/>
              </a:rPr>
              <a:t>,</a:t>
            </a:r>
            <a:endParaRPr lang="en-IN" b="0" i="0" dirty="0">
              <a:solidFill>
                <a:srgbClr val="596174"/>
              </a:solidFill>
              <a:effectLst/>
              <a:latin typeface="Inconsolata"/>
            </a:endParaRPr>
          </a:p>
          <a:p>
            <a:pPr algn="l" fontAlgn="base"/>
            <a:r>
              <a:rPr lang="en-IN" b="0" i="0" dirty="0">
                <a:solidFill>
                  <a:srgbClr val="7CC379"/>
                </a:solidFill>
                <a:effectLst/>
                <a:latin typeface="inherit"/>
              </a:rPr>
              <a:t>"Employee with Id "</a:t>
            </a:r>
            <a:r>
              <a:rPr lang="en-IN" b="0" i="0" dirty="0">
                <a:solidFill>
                  <a:srgbClr val="CFD5E0"/>
                </a:solidFill>
                <a:effectLst/>
                <a:latin typeface="inherit"/>
              </a:rPr>
              <a:t> + </a:t>
            </a:r>
            <a:r>
              <a:rPr lang="en-IN" b="0" i="0" dirty="0" err="1">
                <a:solidFill>
                  <a:srgbClr val="CFD5E0"/>
                </a:solidFill>
                <a:effectLst/>
                <a:latin typeface="inherit"/>
              </a:rPr>
              <a:t>id.</a:t>
            </a:r>
            <a:r>
              <a:rPr lang="en-IN" b="0" i="0" dirty="0" err="1">
                <a:solidFill>
                  <a:srgbClr val="4284AE"/>
                </a:solidFill>
                <a:effectLst/>
                <a:latin typeface="inherit"/>
              </a:rPr>
              <a:t>ToString</a:t>
            </a:r>
            <a:r>
              <a:rPr lang="en-IN" b="1" i="0" dirty="0">
                <a:solidFill>
                  <a:srgbClr val="6B7C8B"/>
                </a:solidFill>
                <a:effectLst/>
                <a:latin typeface="inherit"/>
              </a:rPr>
              <a:t>()</a:t>
            </a:r>
            <a:r>
              <a:rPr lang="en-IN" b="0" i="0" dirty="0">
                <a:solidFill>
                  <a:srgbClr val="CFD5E0"/>
                </a:solidFill>
                <a:effectLst/>
                <a:latin typeface="inherit"/>
              </a:rPr>
              <a:t> + </a:t>
            </a:r>
            <a:r>
              <a:rPr lang="en-IN" b="0" i="0" dirty="0">
                <a:solidFill>
                  <a:srgbClr val="7CC379"/>
                </a:solidFill>
                <a:effectLst/>
                <a:latin typeface="inherit"/>
              </a:rPr>
              <a:t>" not found to update"</a:t>
            </a:r>
            <a:r>
              <a:rPr lang="en-IN" b="1" i="0" dirty="0">
                <a:solidFill>
                  <a:srgbClr val="6B7C8B"/>
                </a:solidFill>
                <a:effectLst/>
                <a:latin typeface="inherit"/>
              </a:rPr>
              <a:t>)</a:t>
            </a:r>
            <a:r>
              <a:rPr lang="en-IN" b="0" i="0" dirty="0">
                <a:solidFill>
                  <a:srgbClr val="CFD5E0"/>
                </a:solidFill>
                <a:effectLst/>
                <a:latin typeface="inherit"/>
              </a:rPr>
              <a:t>;</a:t>
            </a:r>
            <a:endParaRPr lang="en-IN" b="0" i="0" dirty="0">
              <a:solidFill>
                <a:srgbClr val="596174"/>
              </a:solidFill>
              <a:effectLst/>
              <a:latin typeface="Inconsolata"/>
            </a:endParaRPr>
          </a:p>
          <a:p>
            <a:pPr algn="l" fontAlgn="base"/>
            <a:r>
              <a:rPr lang="en-IN" b="1" i="0" dirty="0">
                <a:solidFill>
                  <a:srgbClr val="6B7C8B"/>
                </a:solidFill>
                <a:effectLst/>
                <a:latin typeface="inherit"/>
              </a:rPr>
              <a:t>}</a:t>
            </a:r>
            <a:endParaRPr lang="en-IN" b="0" i="0" dirty="0">
              <a:solidFill>
                <a:srgbClr val="596174"/>
              </a:solidFill>
              <a:effectLst/>
              <a:latin typeface="Inconsolata"/>
            </a:endParaRPr>
          </a:p>
          <a:p>
            <a:pPr algn="l" fontAlgn="base"/>
            <a:r>
              <a:rPr lang="en-IN" b="1" i="0" dirty="0">
                <a:solidFill>
                  <a:srgbClr val="D171DD"/>
                </a:solidFill>
                <a:effectLst/>
                <a:latin typeface="inherit"/>
              </a:rPr>
              <a:t>else</a:t>
            </a:r>
            <a:endParaRPr lang="en-IN" b="0" i="0" dirty="0">
              <a:solidFill>
                <a:srgbClr val="596174"/>
              </a:solidFill>
              <a:effectLst/>
              <a:latin typeface="Inconsolata"/>
            </a:endParaRPr>
          </a:p>
          <a:p>
            <a:pPr algn="l" fontAlgn="base"/>
            <a:r>
              <a:rPr lang="en-IN" b="1" i="0" dirty="0">
                <a:solidFill>
                  <a:srgbClr val="6B7C8B"/>
                </a:solidFill>
                <a:effectLst/>
                <a:latin typeface="inherit"/>
              </a:rPr>
              <a:t>{</a:t>
            </a:r>
            <a:endParaRPr lang="en-IN" b="0" i="0" dirty="0">
              <a:solidFill>
                <a:srgbClr val="596174"/>
              </a:solidFill>
              <a:effectLst/>
              <a:latin typeface="Inconsolata"/>
            </a:endParaRPr>
          </a:p>
          <a:p>
            <a:pPr algn="l" fontAlgn="base"/>
            <a:r>
              <a:rPr lang="en-IN" b="0" i="0" dirty="0" err="1">
                <a:solidFill>
                  <a:srgbClr val="CFD5E0"/>
                </a:solidFill>
                <a:effectLst/>
                <a:latin typeface="inherit"/>
              </a:rPr>
              <a:t>entity.</a:t>
            </a:r>
            <a:r>
              <a:rPr lang="en-IN" b="0" i="0" dirty="0" err="1">
                <a:solidFill>
                  <a:srgbClr val="4284AE"/>
                </a:solidFill>
                <a:effectLst/>
                <a:latin typeface="inherit"/>
              </a:rPr>
              <a:t>FirstName</a:t>
            </a:r>
            <a:r>
              <a:rPr lang="en-IN" b="0" i="0" dirty="0">
                <a:solidFill>
                  <a:srgbClr val="CFD5E0"/>
                </a:solidFill>
                <a:effectLst/>
                <a:latin typeface="inherit"/>
              </a:rPr>
              <a:t> = </a:t>
            </a:r>
            <a:r>
              <a:rPr lang="en-IN" b="0" i="0" dirty="0" err="1">
                <a:solidFill>
                  <a:srgbClr val="CFD5E0"/>
                </a:solidFill>
                <a:effectLst/>
                <a:latin typeface="inherit"/>
              </a:rPr>
              <a:t>employee.</a:t>
            </a:r>
            <a:r>
              <a:rPr lang="en-IN" b="0" i="0" dirty="0" err="1">
                <a:solidFill>
                  <a:srgbClr val="4284AE"/>
                </a:solidFill>
                <a:effectLst/>
                <a:latin typeface="inherit"/>
              </a:rPr>
              <a:t>FirstName</a:t>
            </a:r>
            <a:r>
              <a:rPr lang="en-IN" b="0" i="0" dirty="0">
                <a:solidFill>
                  <a:srgbClr val="CFD5E0"/>
                </a:solidFill>
                <a:effectLst/>
                <a:latin typeface="inherit"/>
              </a:rPr>
              <a:t>;                 </a:t>
            </a:r>
            <a:r>
              <a:rPr lang="en-IN" b="0" i="0" dirty="0" err="1">
                <a:solidFill>
                  <a:srgbClr val="CFD5E0"/>
                </a:solidFill>
                <a:effectLst/>
                <a:latin typeface="inherit"/>
              </a:rPr>
              <a:t>entity.</a:t>
            </a:r>
            <a:r>
              <a:rPr lang="en-IN" b="0" i="0" dirty="0" err="1">
                <a:solidFill>
                  <a:srgbClr val="4284AE"/>
                </a:solidFill>
                <a:effectLst/>
                <a:latin typeface="inherit"/>
              </a:rPr>
              <a:t>LastName</a:t>
            </a:r>
            <a:r>
              <a:rPr lang="en-IN" b="0" i="0" dirty="0">
                <a:solidFill>
                  <a:srgbClr val="CFD5E0"/>
                </a:solidFill>
                <a:effectLst/>
                <a:latin typeface="inherit"/>
              </a:rPr>
              <a:t> = </a:t>
            </a:r>
            <a:r>
              <a:rPr lang="en-IN" b="0" i="0" dirty="0" err="1">
                <a:solidFill>
                  <a:srgbClr val="CFD5E0"/>
                </a:solidFill>
                <a:effectLst/>
                <a:latin typeface="inherit"/>
              </a:rPr>
              <a:t>employee.</a:t>
            </a:r>
            <a:r>
              <a:rPr lang="en-IN" b="0" i="0" dirty="0" err="1">
                <a:solidFill>
                  <a:srgbClr val="4284AE"/>
                </a:solidFill>
                <a:effectLst/>
                <a:latin typeface="inherit"/>
              </a:rPr>
              <a:t>LastName</a:t>
            </a:r>
            <a:r>
              <a:rPr lang="en-IN" b="0" i="0" dirty="0">
                <a:solidFill>
                  <a:srgbClr val="CFD5E0"/>
                </a:solidFill>
                <a:effectLst/>
                <a:latin typeface="inherit"/>
              </a:rPr>
              <a:t>;</a:t>
            </a:r>
            <a:endParaRPr lang="en-IN" b="0" i="0" dirty="0">
              <a:solidFill>
                <a:srgbClr val="596174"/>
              </a:solidFill>
              <a:effectLst/>
              <a:latin typeface="Inconsolata"/>
            </a:endParaRPr>
          </a:p>
          <a:p>
            <a:pPr algn="l" fontAlgn="base"/>
            <a:r>
              <a:rPr lang="en-IN" b="0" i="0" dirty="0" err="1">
                <a:solidFill>
                  <a:srgbClr val="CFD5E0"/>
                </a:solidFill>
                <a:effectLst/>
                <a:latin typeface="inherit"/>
              </a:rPr>
              <a:t>entity.</a:t>
            </a:r>
            <a:r>
              <a:rPr lang="en-IN" b="0" i="0" dirty="0" err="1">
                <a:solidFill>
                  <a:srgbClr val="4284AE"/>
                </a:solidFill>
                <a:effectLst/>
                <a:latin typeface="inherit"/>
              </a:rPr>
              <a:t>Gender</a:t>
            </a:r>
            <a:r>
              <a:rPr lang="en-IN" b="0" i="0" dirty="0">
                <a:solidFill>
                  <a:srgbClr val="CFD5E0"/>
                </a:solidFill>
                <a:effectLst/>
                <a:latin typeface="inherit"/>
              </a:rPr>
              <a:t> = </a:t>
            </a:r>
            <a:r>
              <a:rPr lang="en-IN" b="0" i="0" dirty="0" err="1">
                <a:solidFill>
                  <a:srgbClr val="CFD5E0"/>
                </a:solidFill>
                <a:effectLst/>
                <a:latin typeface="inherit"/>
              </a:rPr>
              <a:t>employee.</a:t>
            </a:r>
            <a:r>
              <a:rPr lang="en-IN" b="0" i="0" dirty="0" err="1">
                <a:solidFill>
                  <a:srgbClr val="4284AE"/>
                </a:solidFill>
                <a:effectLst/>
                <a:latin typeface="inherit"/>
              </a:rPr>
              <a:t>Gender</a:t>
            </a:r>
            <a:r>
              <a:rPr lang="en-IN" b="0" i="0" dirty="0">
                <a:solidFill>
                  <a:srgbClr val="CFD5E0"/>
                </a:solidFill>
                <a:effectLst/>
                <a:latin typeface="inherit"/>
              </a:rPr>
              <a:t>; 		</a:t>
            </a:r>
            <a:r>
              <a:rPr lang="en-IN" b="0" i="0" dirty="0" err="1">
                <a:solidFill>
                  <a:srgbClr val="CFD5E0"/>
                </a:solidFill>
                <a:effectLst/>
                <a:latin typeface="inherit"/>
              </a:rPr>
              <a:t>entity.</a:t>
            </a:r>
            <a:r>
              <a:rPr lang="en-IN" b="0" i="0" dirty="0" err="1">
                <a:solidFill>
                  <a:srgbClr val="4284AE"/>
                </a:solidFill>
                <a:effectLst/>
                <a:latin typeface="inherit"/>
              </a:rPr>
              <a:t>Salary</a:t>
            </a:r>
            <a:r>
              <a:rPr lang="en-IN" b="0" i="0" dirty="0">
                <a:solidFill>
                  <a:srgbClr val="CFD5E0"/>
                </a:solidFill>
                <a:effectLst/>
                <a:latin typeface="inherit"/>
              </a:rPr>
              <a:t> = </a:t>
            </a:r>
            <a:r>
              <a:rPr lang="en-IN" b="0" i="0" dirty="0" err="1">
                <a:solidFill>
                  <a:srgbClr val="CFD5E0"/>
                </a:solidFill>
                <a:effectLst/>
                <a:latin typeface="inherit"/>
              </a:rPr>
              <a:t>employee.</a:t>
            </a:r>
            <a:r>
              <a:rPr lang="en-IN" b="0" i="0" dirty="0" err="1">
                <a:solidFill>
                  <a:srgbClr val="4284AE"/>
                </a:solidFill>
                <a:effectLst/>
                <a:latin typeface="inherit"/>
              </a:rPr>
              <a:t>Salary</a:t>
            </a:r>
            <a:r>
              <a:rPr lang="en-IN" b="0" i="0" dirty="0">
                <a:solidFill>
                  <a:srgbClr val="CFD5E0"/>
                </a:solidFill>
                <a:effectLst/>
                <a:latin typeface="inherit"/>
              </a:rPr>
              <a:t>;</a:t>
            </a:r>
            <a:endParaRPr lang="en-IN" b="0" i="0" dirty="0">
              <a:solidFill>
                <a:srgbClr val="596174"/>
              </a:solidFill>
              <a:effectLst/>
              <a:latin typeface="Inconsolata"/>
            </a:endParaRPr>
          </a:p>
          <a:p>
            <a:pPr algn="l" fontAlgn="base"/>
            <a:r>
              <a:rPr lang="en-IN" b="0" i="0" dirty="0" err="1">
                <a:solidFill>
                  <a:srgbClr val="CFD5E0"/>
                </a:solidFill>
                <a:effectLst/>
                <a:latin typeface="inherit"/>
              </a:rPr>
              <a:t>dbContext.</a:t>
            </a:r>
            <a:r>
              <a:rPr lang="en-IN" b="0" i="0" dirty="0" err="1">
                <a:solidFill>
                  <a:srgbClr val="4284AE"/>
                </a:solidFill>
                <a:effectLst/>
                <a:latin typeface="inherit"/>
              </a:rPr>
              <a:t>SaveChanges</a:t>
            </a:r>
            <a:r>
              <a:rPr lang="en-IN" b="1" i="0" dirty="0">
                <a:solidFill>
                  <a:srgbClr val="6B7C8B"/>
                </a:solidFill>
                <a:effectLst/>
                <a:latin typeface="inherit"/>
              </a:rPr>
              <a:t>()</a:t>
            </a:r>
            <a:r>
              <a:rPr lang="en-IN" b="0" i="0" dirty="0">
                <a:solidFill>
                  <a:srgbClr val="CFD5E0"/>
                </a:solidFill>
                <a:effectLst/>
                <a:latin typeface="inherit"/>
              </a:rPr>
              <a:t>;</a:t>
            </a:r>
            <a:endParaRPr lang="en-IN" b="0" i="0" dirty="0">
              <a:solidFill>
                <a:srgbClr val="596174"/>
              </a:solidFill>
              <a:effectLst/>
              <a:latin typeface="Inconsolata"/>
            </a:endParaRPr>
          </a:p>
          <a:p>
            <a:pPr algn="l" fontAlgn="base"/>
            <a:r>
              <a:rPr lang="en-IN" b="1" i="0" dirty="0">
                <a:solidFill>
                  <a:srgbClr val="D171DD"/>
                </a:solidFill>
                <a:effectLst/>
                <a:latin typeface="inherit"/>
              </a:rPr>
              <a:t>return</a:t>
            </a:r>
            <a:r>
              <a:rPr lang="en-IN" b="0" i="0" dirty="0">
                <a:solidFill>
                  <a:srgbClr val="CFD5E0"/>
                </a:solidFill>
                <a:effectLst/>
                <a:latin typeface="inherit"/>
              </a:rPr>
              <a:t> </a:t>
            </a:r>
            <a:r>
              <a:rPr lang="en-IN" b="0" i="0" dirty="0" err="1">
                <a:solidFill>
                  <a:srgbClr val="CFD5E0"/>
                </a:solidFill>
                <a:effectLst/>
                <a:latin typeface="inherit"/>
              </a:rPr>
              <a:t>Request.</a:t>
            </a:r>
            <a:r>
              <a:rPr lang="en-IN" b="0" i="0" dirty="0" err="1">
                <a:solidFill>
                  <a:srgbClr val="4284AE"/>
                </a:solidFill>
                <a:effectLst/>
                <a:latin typeface="inherit"/>
              </a:rPr>
              <a:t>CreateResponse</a:t>
            </a:r>
            <a:r>
              <a:rPr lang="en-IN" b="1" i="0" dirty="0">
                <a:solidFill>
                  <a:srgbClr val="6B7C8B"/>
                </a:solidFill>
                <a:effectLst/>
                <a:latin typeface="inherit"/>
              </a:rPr>
              <a:t>(</a:t>
            </a:r>
            <a:r>
              <a:rPr lang="en-IN" b="0" i="0" dirty="0" err="1">
                <a:solidFill>
                  <a:srgbClr val="CFD5E0"/>
                </a:solidFill>
                <a:effectLst/>
                <a:latin typeface="inherit"/>
              </a:rPr>
              <a:t>HttpStatusCode.</a:t>
            </a:r>
            <a:r>
              <a:rPr lang="en-IN" b="0" i="0" dirty="0" err="1">
                <a:solidFill>
                  <a:srgbClr val="4284AE"/>
                </a:solidFill>
                <a:effectLst/>
                <a:latin typeface="inherit"/>
              </a:rPr>
              <a:t>OK</a:t>
            </a:r>
            <a:r>
              <a:rPr lang="en-IN" b="0" i="0" dirty="0">
                <a:solidFill>
                  <a:srgbClr val="CFD5E0"/>
                </a:solidFill>
                <a:effectLst/>
                <a:latin typeface="inherit"/>
              </a:rPr>
              <a:t>, entity</a:t>
            </a:r>
            <a:r>
              <a:rPr lang="en-IN" b="1" i="0" dirty="0">
                <a:solidFill>
                  <a:srgbClr val="6B7C8B"/>
                </a:solidFill>
                <a:effectLst/>
                <a:latin typeface="inherit"/>
              </a:rPr>
              <a:t>)</a:t>
            </a:r>
            <a:r>
              <a:rPr lang="en-IN" b="0" i="0" dirty="0">
                <a:solidFill>
                  <a:srgbClr val="CFD5E0"/>
                </a:solidFill>
                <a:effectLst/>
                <a:latin typeface="inherit"/>
              </a:rPr>
              <a:t>;</a:t>
            </a:r>
            <a:endParaRPr lang="en-IN" b="0" i="0" dirty="0">
              <a:solidFill>
                <a:srgbClr val="596174"/>
              </a:solidFill>
              <a:effectLst/>
              <a:latin typeface="Inconsolata"/>
            </a:endParaRPr>
          </a:p>
          <a:p>
            <a:pPr algn="l" fontAlgn="base"/>
            <a:r>
              <a:rPr lang="en-IN" b="1" i="0" dirty="0">
                <a:solidFill>
                  <a:srgbClr val="6B7C8B"/>
                </a:solidFill>
                <a:effectLst/>
                <a:latin typeface="inherit"/>
              </a:rPr>
              <a:t>}  } }</a:t>
            </a:r>
            <a:endParaRPr lang="en-IN" b="0" i="0" dirty="0">
              <a:solidFill>
                <a:srgbClr val="596174"/>
              </a:solidFill>
              <a:effectLst/>
              <a:latin typeface="Inconsolata"/>
            </a:endParaRPr>
          </a:p>
          <a:p>
            <a:pPr algn="l" fontAlgn="base"/>
            <a:r>
              <a:rPr lang="en-IN" b="1" i="0" dirty="0">
                <a:solidFill>
                  <a:srgbClr val="D171DD"/>
                </a:solidFill>
                <a:effectLst/>
                <a:latin typeface="inherit"/>
              </a:rPr>
              <a:t>catch</a:t>
            </a:r>
            <a:r>
              <a:rPr lang="en-IN" b="0" i="0" dirty="0">
                <a:solidFill>
                  <a:srgbClr val="CFD5E0"/>
                </a:solidFill>
                <a:effectLst/>
                <a:latin typeface="inherit"/>
              </a:rPr>
              <a:t> </a:t>
            </a:r>
            <a:r>
              <a:rPr lang="en-IN" b="1" i="0" dirty="0">
                <a:solidFill>
                  <a:srgbClr val="6B7C8B"/>
                </a:solidFill>
                <a:effectLst/>
                <a:latin typeface="inherit"/>
              </a:rPr>
              <a:t>(</a:t>
            </a:r>
            <a:r>
              <a:rPr lang="en-IN" b="0" i="0" dirty="0">
                <a:solidFill>
                  <a:srgbClr val="CFD5E0"/>
                </a:solidFill>
                <a:effectLst/>
                <a:latin typeface="inherit"/>
              </a:rPr>
              <a:t>Exception ex</a:t>
            </a:r>
            <a:r>
              <a:rPr lang="en-IN" b="1" i="0" dirty="0">
                <a:solidFill>
                  <a:srgbClr val="6B7C8B"/>
                </a:solidFill>
                <a:effectLst/>
                <a:latin typeface="inherit"/>
              </a:rPr>
              <a:t>)</a:t>
            </a:r>
            <a:endParaRPr lang="en-IN" b="0" i="0" dirty="0">
              <a:solidFill>
                <a:srgbClr val="596174"/>
              </a:solidFill>
              <a:effectLst/>
              <a:latin typeface="Inconsolata"/>
            </a:endParaRPr>
          </a:p>
          <a:p>
            <a:pPr algn="l" fontAlgn="base"/>
            <a:r>
              <a:rPr lang="en-IN" b="1" i="0" dirty="0">
                <a:solidFill>
                  <a:srgbClr val="6B7C8B"/>
                </a:solidFill>
                <a:effectLst/>
                <a:latin typeface="inherit"/>
              </a:rPr>
              <a:t>{</a:t>
            </a:r>
            <a:endParaRPr lang="en-IN" b="0" i="0" dirty="0">
              <a:solidFill>
                <a:srgbClr val="596174"/>
              </a:solidFill>
              <a:effectLst/>
              <a:latin typeface="Inconsolata"/>
            </a:endParaRPr>
          </a:p>
          <a:p>
            <a:pPr algn="l" fontAlgn="base"/>
            <a:r>
              <a:rPr lang="en-IN" b="1" i="0" dirty="0">
                <a:solidFill>
                  <a:srgbClr val="D171DD"/>
                </a:solidFill>
                <a:effectLst/>
                <a:latin typeface="inherit"/>
              </a:rPr>
              <a:t>return</a:t>
            </a:r>
            <a:r>
              <a:rPr lang="en-IN" b="0" i="0" dirty="0">
                <a:solidFill>
                  <a:srgbClr val="CFD5E0"/>
                </a:solidFill>
                <a:effectLst/>
                <a:latin typeface="inherit"/>
              </a:rPr>
              <a:t> </a:t>
            </a:r>
            <a:r>
              <a:rPr lang="en-IN" b="0" i="0" dirty="0" err="1">
                <a:solidFill>
                  <a:srgbClr val="CFD5E0"/>
                </a:solidFill>
                <a:effectLst/>
                <a:latin typeface="inherit"/>
              </a:rPr>
              <a:t>Request.</a:t>
            </a:r>
            <a:r>
              <a:rPr lang="en-IN" b="0" i="0" dirty="0" err="1">
                <a:solidFill>
                  <a:srgbClr val="4284AE"/>
                </a:solidFill>
                <a:effectLst/>
                <a:latin typeface="inherit"/>
              </a:rPr>
              <a:t>CreateErrorResponse</a:t>
            </a:r>
            <a:r>
              <a:rPr lang="en-IN" b="1" i="0" dirty="0">
                <a:solidFill>
                  <a:srgbClr val="6B7C8B"/>
                </a:solidFill>
                <a:effectLst/>
                <a:latin typeface="inherit"/>
              </a:rPr>
              <a:t>(</a:t>
            </a:r>
            <a:r>
              <a:rPr lang="en-IN" b="0" i="0" dirty="0" err="1">
                <a:solidFill>
                  <a:srgbClr val="CFD5E0"/>
                </a:solidFill>
                <a:effectLst/>
                <a:latin typeface="inherit"/>
              </a:rPr>
              <a:t>HttpStatusCode.</a:t>
            </a:r>
            <a:r>
              <a:rPr lang="en-IN" b="0" i="0" dirty="0" err="1">
                <a:solidFill>
                  <a:srgbClr val="4284AE"/>
                </a:solidFill>
                <a:effectLst/>
                <a:latin typeface="inherit"/>
              </a:rPr>
              <a:t>BadRequest</a:t>
            </a:r>
            <a:r>
              <a:rPr lang="en-IN" b="0" i="0" dirty="0">
                <a:solidFill>
                  <a:srgbClr val="CFD5E0"/>
                </a:solidFill>
                <a:effectLst/>
                <a:latin typeface="inherit"/>
              </a:rPr>
              <a:t>, ex</a:t>
            </a:r>
            <a:r>
              <a:rPr lang="en-IN" b="1" i="0" dirty="0">
                <a:solidFill>
                  <a:srgbClr val="6B7C8B"/>
                </a:solidFill>
                <a:effectLst/>
                <a:latin typeface="inherit"/>
              </a:rPr>
              <a:t>)</a:t>
            </a:r>
            <a:r>
              <a:rPr lang="en-IN" b="0" i="0" dirty="0">
                <a:solidFill>
                  <a:srgbClr val="CFD5E0"/>
                </a:solidFill>
                <a:effectLst/>
                <a:latin typeface="inherit"/>
              </a:rPr>
              <a:t>;</a:t>
            </a:r>
            <a:endParaRPr lang="en-IN" b="0" i="0" dirty="0">
              <a:solidFill>
                <a:srgbClr val="596174"/>
              </a:solidFill>
              <a:effectLst/>
              <a:latin typeface="Inconsolata"/>
            </a:endParaRPr>
          </a:p>
          <a:p>
            <a:pPr algn="l" fontAlgn="base"/>
            <a:r>
              <a:rPr lang="en-IN" b="1" i="0" dirty="0">
                <a:solidFill>
                  <a:srgbClr val="6B7C8B"/>
                </a:solidFill>
                <a:effectLst/>
                <a:latin typeface="inherit"/>
              </a:rPr>
              <a:t>}</a:t>
            </a:r>
            <a:endParaRPr lang="en-IN" b="0" i="0" dirty="0">
              <a:solidFill>
                <a:srgbClr val="596174"/>
              </a:solidFill>
              <a:effectLst/>
              <a:latin typeface="Inconsolata"/>
            </a:endParaRPr>
          </a:p>
          <a:p>
            <a:pPr algn="l" fontAlgn="base"/>
            <a:r>
              <a:rPr lang="en-IN" b="1" i="0" dirty="0">
                <a:solidFill>
                  <a:srgbClr val="6B7C8B"/>
                </a:solidFill>
                <a:effectLst/>
                <a:latin typeface="inherit"/>
              </a:rPr>
              <a:t>}</a:t>
            </a:r>
            <a:endParaRPr lang="en-IN" b="0" i="0" dirty="0">
              <a:solidFill>
                <a:srgbClr val="596174"/>
              </a:solidFill>
              <a:effectLst/>
              <a:latin typeface="Inconsolata"/>
            </a:endParaRPr>
          </a:p>
        </p:txBody>
      </p:sp>
    </p:spTree>
    <p:extLst>
      <p:ext uri="{BB962C8B-B14F-4D97-AF65-F5344CB8AC3E}">
        <p14:creationId xmlns:p14="http://schemas.microsoft.com/office/powerpoint/2010/main" val="1189093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D9282-CFB7-4790-974D-4BE968351D3F}"/>
              </a:ext>
            </a:extLst>
          </p:cNvPr>
          <p:cNvSpPr>
            <a:spLocks noGrp="1"/>
          </p:cNvSpPr>
          <p:nvPr>
            <p:ph type="title"/>
          </p:nvPr>
        </p:nvSpPr>
        <p:spPr>
          <a:xfrm>
            <a:off x="625136" y="3534454"/>
            <a:ext cx="10515600" cy="1325563"/>
          </a:xfrm>
        </p:spPr>
        <p:txBody>
          <a:bodyPr/>
          <a:lstStyle/>
          <a:p>
            <a:r>
              <a:rPr lang="en-US" dirty="0"/>
              <a:t>Content-Negotiation, MediaType </a:t>
            </a:r>
            <a:r>
              <a:rPr lang="en-US" dirty="0" err="1"/>
              <a:t>Formatter,FromUri,FromBody</a:t>
            </a:r>
            <a:endParaRPr lang="en-IN" dirty="0"/>
          </a:p>
        </p:txBody>
      </p:sp>
    </p:spTree>
    <p:extLst>
      <p:ext uri="{BB962C8B-B14F-4D97-AF65-F5344CB8AC3E}">
        <p14:creationId xmlns:p14="http://schemas.microsoft.com/office/powerpoint/2010/main" val="18930729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123F16-3268-4E17-8D6D-43B20AA7D05F}"/>
              </a:ext>
            </a:extLst>
          </p:cNvPr>
          <p:cNvSpPr>
            <a:spLocks noGrp="1"/>
          </p:cNvSpPr>
          <p:nvPr>
            <p:ph idx="1"/>
          </p:nvPr>
        </p:nvSpPr>
        <p:spPr/>
        <p:txBody>
          <a:bodyPr/>
          <a:lstStyle/>
          <a:p>
            <a:pPr algn="just" fontAlgn="base"/>
            <a:r>
              <a:rPr lang="en-US" b="0" i="0" dirty="0">
                <a:solidFill>
                  <a:srgbClr val="000000"/>
                </a:solidFill>
                <a:effectLst/>
                <a:latin typeface="arial" panose="020B0604020202020204" pitchFamily="34" charset="0"/>
              </a:rPr>
              <a:t>To update employee details whose Id is 1 we issue a Put request to the URI </a:t>
            </a:r>
            <a:r>
              <a:rPr lang="en-US" b="1" i="0" dirty="0">
                <a:solidFill>
                  <a:srgbClr val="0000FF"/>
                </a:solidFill>
                <a:effectLst/>
                <a:latin typeface="arial" panose="020B0604020202020204" pitchFamily="34" charset="0"/>
              </a:rPr>
              <a:t>/</a:t>
            </a:r>
            <a:r>
              <a:rPr lang="en-US" b="1" i="0" dirty="0" err="1">
                <a:solidFill>
                  <a:srgbClr val="0000FF"/>
                </a:solidFill>
                <a:effectLst/>
                <a:latin typeface="arial" panose="020B0604020202020204" pitchFamily="34" charset="0"/>
              </a:rPr>
              <a:t>api</a:t>
            </a:r>
            <a:r>
              <a:rPr lang="en-US" b="1" i="0" dirty="0">
                <a:solidFill>
                  <a:srgbClr val="0000FF"/>
                </a:solidFill>
                <a:effectLst/>
                <a:latin typeface="arial" panose="020B0604020202020204" pitchFamily="34" charset="0"/>
              </a:rPr>
              <a:t>/employee/1</a:t>
            </a:r>
            <a:endParaRPr lang="en-US" b="0" i="0" dirty="0">
              <a:solidFill>
                <a:srgbClr val="212529"/>
              </a:solidFill>
              <a:effectLst/>
              <a:latin typeface="-apple-system"/>
            </a:endParaRPr>
          </a:p>
          <a:p>
            <a:pPr algn="just" fontAlgn="base"/>
            <a:r>
              <a:rPr lang="en-US" b="1" i="0" dirty="0">
                <a:solidFill>
                  <a:srgbClr val="000000"/>
                </a:solidFill>
                <a:effectLst/>
                <a:latin typeface="arial" panose="020B0604020202020204" pitchFamily="34" charset="0"/>
              </a:rPr>
              <a:t>Note:</a:t>
            </a:r>
            <a:r>
              <a:rPr lang="en-US" b="0" i="0" dirty="0">
                <a:solidFill>
                  <a:srgbClr val="000000"/>
                </a:solidFill>
                <a:effectLst/>
                <a:latin typeface="arial" panose="020B0604020202020204" pitchFamily="34" charset="0"/>
              </a:rPr>
              <a:t> Query string parameter names must match with the name of an action method parameter. However, they can be in a different order.</a:t>
            </a:r>
            <a:endParaRPr lang="en-US" b="0" i="0" dirty="0">
              <a:solidFill>
                <a:srgbClr val="212529"/>
              </a:solidFill>
              <a:effectLst/>
              <a:latin typeface="-apple-system"/>
            </a:endParaRPr>
          </a:p>
          <a:p>
            <a:pPr algn="just" fontAlgn="base"/>
            <a:r>
              <a:rPr lang="en-US" b="0" i="0" dirty="0">
                <a:solidFill>
                  <a:srgbClr val="000000"/>
                </a:solidFill>
                <a:effectLst/>
                <a:latin typeface="arial" panose="020B0604020202020204" pitchFamily="34" charset="0"/>
              </a:rPr>
              <a:t>If you are using Fiddler, the PUT request is as shown below. Notice the Id of the employee is in the URI and the employee data is in the request body. </a:t>
            </a:r>
            <a:endParaRPr lang="en-US" b="0" i="0" dirty="0">
              <a:solidFill>
                <a:srgbClr val="212529"/>
              </a:solidFill>
              <a:effectLst/>
              <a:latin typeface="-apple-system"/>
            </a:endParaRPr>
          </a:p>
          <a:p>
            <a:br>
              <a:rPr lang="en-US" dirty="0"/>
            </a:br>
            <a:endParaRPr lang="en-IN" dirty="0"/>
          </a:p>
        </p:txBody>
      </p:sp>
    </p:spTree>
    <p:extLst>
      <p:ext uri="{BB962C8B-B14F-4D97-AF65-F5344CB8AC3E}">
        <p14:creationId xmlns:p14="http://schemas.microsoft.com/office/powerpoint/2010/main" val="2712545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6027A-34D5-4E43-9018-AA2AE6BDBA6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6B8E352-F01B-45F7-8A34-AC021DFDDBA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D51B057-FFE8-479C-B2DA-9B9230CD918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23776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5CA12-00B0-427C-937B-F7866E14FF3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DB94B9E-4250-4DE2-9651-C5226E407F3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3C98D74-4AAC-4798-B270-63F29EC6E85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251944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9B8C-4E2D-4D32-AE6D-B69B753DF28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45B02B3-3A2F-4F4C-B93E-95321741FC0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78490CB-99B3-49A1-A3EA-E66F4015A3A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060319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A03AB-4C69-4134-9FD2-95791803EF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89C72FA-E20F-48A3-95FD-3EE48581DDD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7983A8D-9F65-419D-80C3-946AA7BEEFC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485257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F0F0-E316-4826-9913-0551FD4DF22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D61D5EC-5587-47DF-88FB-3E933D49823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9CF0B7A3-8E48-4F3C-AD9C-2F0B56A7F99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14037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D029C-D49C-4C7A-A37C-29C0B13A4A6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1346F1-935D-4ECC-B5F1-C1B7E4C5D88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10E9CBA-A230-4C60-AC31-136FB53ED53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125762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F6B8F-53BA-4275-B711-9CA4D9F3AF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28DC653-46CA-4E4B-B54E-F94B9EC0534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E81E2C1-F8E6-4C39-B833-91CFEBD4040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23056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BC65AE-5284-4434-A554-6D162DFC44A1}"/>
              </a:ext>
            </a:extLst>
          </p:cNvPr>
          <p:cNvSpPr txBox="1"/>
          <p:nvPr/>
        </p:nvSpPr>
        <p:spPr>
          <a:xfrm>
            <a:off x="214312" y="58846"/>
            <a:ext cx="11763375" cy="6740307"/>
          </a:xfrm>
          <a:prstGeom prst="rect">
            <a:avLst/>
          </a:prstGeom>
          <a:noFill/>
        </p:spPr>
        <p:txBody>
          <a:bodyPr wrap="square">
            <a:spAutoFit/>
          </a:bodyPr>
          <a:lstStyle/>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HttpResponseMessage</a:t>
            </a:r>
            <a:r>
              <a:rPr lang="en-US" sz="1600" dirty="0">
                <a:solidFill>
                  <a:srgbClr val="000000"/>
                </a:solidFill>
                <a:latin typeface="Consolas" panose="020B0609020204030204" pitchFamily="49" charset="0"/>
              </a:rPr>
              <a:t> Put([</a:t>
            </a:r>
            <a:r>
              <a:rPr lang="en-US" sz="1600" dirty="0" err="1">
                <a:solidFill>
                  <a:srgbClr val="000000"/>
                </a:solidFill>
                <a:latin typeface="Consolas" panose="020B0609020204030204" pitchFamily="49" charset="0"/>
              </a:rPr>
              <a:t>FromBody</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id, [</a:t>
            </a:r>
            <a:r>
              <a:rPr lang="en-US" sz="1600" dirty="0" err="1">
                <a:solidFill>
                  <a:srgbClr val="000000"/>
                </a:solidFill>
                <a:latin typeface="Consolas" panose="020B0609020204030204" pitchFamily="49" charset="0"/>
              </a:rPr>
              <a:t>FromUri</a:t>
            </a:r>
            <a:r>
              <a:rPr lang="en-US" sz="1600" dirty="0">
                <a:solidFill>
                  <a:srgbClr val="000000"/>
                </a:solidFill>
                <a:latin typeface="Consolas" panose="020B0609020204030204" pitchFamily="49" charset="0"/>
              </a:rPr>
              <a:t>] Employee employee)</a:t>
            </a:r>
          </a:p>
          <a:p>
            <a:r>
              <a:rPr lang="en-IN" sz="1600" dirty="0">
                <a:solidFill>
                  <a:srgbClr val="000000"/>
                </a:solidFill>
                <a:latin typeface="Consolas" panose="020B0609020204030204" pitchFamily="49" charset="0"/>
              </a:rPr>
              <a:t>        {</a:t>
            </a:r>
          </a:p>
          <a:p>
            <a:r>
              <a:rPr lang="en-IN" sz="1600" dirty="0">
                <a:solidFill>
                  <a:srgbClr val="000000"/>
                </a:solidFill>
                <a:latin typeface="Consolas" panose="020B0609020204030204" pitchFamily="49" charset="0"/>
              </a:rPr>
              <a:t>            </a:t>
            </a:r>
            <a:r>
              <a:rPr lang="en-IN" sz="1600" dirty="0">
                <a:solidFill>
                  <a:srgbClr val="0000FF"/>
                </a:solidFill>
                <a:latin typeface="Consolas" panose="020B0609020204030204" pitchFamily="49" charset="0"/>
              </a:rPr>
              <a:t>try</a:t>
            </a:r>
            <a:endParaRPr lang="en-IN" sz="1600" dirty="0">
              <a:solidFill>
                <a:srgbClr val="000000"/>
              </a:solidFill>
              <a:latin typeface="Consolas" panose="020B0609020204030204" pitchFamily="49" charset="0"/>
            </a:endParaRPr>
          </a:p>
          <a:p>
            <a:r>
              <a:rPr lang="en-IN"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using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FujitsuDBEntities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dbContext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FujitsuDBEntities</a:t>
            </a:r>
            <a:r>
              <a:rPr lang="en-US" sz="1600" dirty="0">
                <a:solidFill>
                  <a:srgbClr val="000000"/>
                </a:solidFill>
                <a:latin typeface="Consolas" panose="020B0609020204030204" pitchFamily="49" charset="0"/>
              </a:rPr>
              <a:t>())</a:t>
            </a:r>
          </a:p>
          <a:p>
            <a:r>
              <a:rPr lang="en-IN" sz="1600" dirty="0">
                <a:solidFill>
                  <a:srgbClr val="000000"/>
                </a:solidFill>
                <a:latin typeface="Consolas" panose="020B0609020204030204" pitchFamily="49" charset="0"/>
              </a:rPr>
              <a:t>                {</a:t>
            </a:r>
          </a:p>
          <a:p>
            <a:r>
              <a:rPr lang="en-IN" sz="1600" dirty="0">
                <a:solidFill>
                  <a:srgbClr val="000000"/>
                </a:solidFill>
                <a:latin typeface="Consolas" panose="020B0609020204030204" pitchFamily="49" charset="0"/>
              </a:rPr>
              <a:t>                    </a:t>
            </a:r>
            <a:r>
              <a:rPr lang="en-IN" sz="1600" dirty="0">
                <a:solidFill>
                  <a:srgbClr val="0000FF"/>
                </a:solidFill>
                <a:latin typeface="Consolas" panose="020B0609020204030204" pitchFamily="49" charset="0"/>
              </a:rPr>
              <a:t>var</a:t>
            </a:r>
            <a:r>
              <a:rPr lang="en-IN" sz="1600" dirty="0">
                <a:solidFill>
                  <a:srgbClr val="000000"/>
                </a:solidFill>
                <a:latin typeface="Consolas" panose="020B0609020204030204" pitchFamily="49" charset="0"/>
              </a:rPr>
              <a:t> entity = </a:t>
            </a:r>
            <a:r>
              <a:rPr lang="en-IN" sz="1600" dirty="0" err="1">
                <a:solidFill>
                  <a:srgbClr val="000000"/>
                </a:solidFill>
                <a:latin typeface="Consolas" panose="020B0609020204030204" pitchFamily="49" charset="0"/>
              </a:rPr>
              <a:t>dbContext.Employees.FirstOrDefault</a:t>
            </a:r>
            <a:r>
              <a:rPr lang="en-IN" sz="1600" dirty="0">
                <a:solidFill>
                  <a:srgbClr val="000000"/>
                </a:solidFill>
                <a:latin typeface="Consolas" panose="020B0609020204030204" pitchFamily="49" charset="0"/>
              </a:rPr>
              <a:t>(e =&gt; </a:t>
            </a:r>
            <a:r>
              <a:rPr lang="en-IN" sz="1600" dirty="0" err="1">
                <a:solidFill>
                  <a:srgbClr val="000000"/>
                </a:solidFill>
                <a:latin typeface="Consolas" panose="020B0609020204030204" pitchFamily="49" charset="0"/>
              </a:rPr>
              <a:t>e.Id</a:t>
            </a:r>
            <a:r>
              <a:rPr lang="en-IN" sz="1600" dirty="0">
                <a:solidFill>
                  <a:srgbClr val="000000"/>
                </a:solidFill>
                <a:latin typeface="Consolas" panose="020B0609020204030204" pitchFamily="49" charset="0"/>
              </a:rPr>
              <a:t> == id);</a:t>
            </a:r>
          </a:p>
          <a:p>
            <a:r>
              <a:rPr lang="en-IN" sz="1600" dirty="0">
                <a:solidFill>
                  <a:srgbClr val="000000"/>
                </a:solidFill>
                <a:latin typeface="Consolas" panose="020B0609020204030204" pitchFamily="49" charset="0"/>
              </a:rPr>
              <a:t>                    </a:t>
            </a:r>
            <a:r>
              <a:rPr lang="en-IN" sz="1600" dirty="0">
                <a:solidFill>
                  <a:srgbClr val="0000FF"/>
                </a:solidFill>
                <a:latin typeface="Consolas" panose="020B0609020204030204" pitchFamily="49" charset="0"/>
              </a:rPr>
              <a:t>if</a:t>
            </a:r>
            <a:r>
              <a:rPr lang="en-IN" sz="1600" dirty="0">
                <a:solidFill>
                  <a:srgbClr val="000000"/>
                </a:solidFill>
                <a:latin typeface="Consolas" panose="020B0609020204030204" pitchFamily="49" charset="0"/>
              </a:rPr>
              <a:t> (entity == </a:t>
            </a:r>
            <a:r>
              <a:rPr lang="en-IN" sz="1600" dirty="0">
                <a:solidFill>
                  <a:srgbClr val="0000FF"/>
                </a:solidFill>
                <a:latin typeface="Consolas" panose="020B0609020204030204" pitchFamily="49" charset="0"/>
              </a:rPr>
              <a:t>null</a:t>
            </a:r>
            <a:r>
              <a:rPr lang="en-IN" sz="1600" dirty="0">
                <a:solidFill>
                  <a:srgbClr val="000000"/>
                </a:solidFill>
                <a:latin typeface="Consolas" panose="020B0609020204030204" pitchFamily="49" charset="0"/>
              </a:rPr>
              <a:t>)</a:t>
            </a:r>
          </a:p>
          <a:p>
            <a:r>
              <a:rPr lang="en-IN" sz="1600" dirty="0">
                <a:solidFill>
                  <a:srgbClr val="000000"/>
                </a:solidFill>
                <a:latin typeface="Consolas" panose="020B0609020204030204" pitchFamily="49" charset="0"/>
              </a:rPr>
              <a:t>                    {</a:t>
            </a:r>
          </a:p>
          <a:p>
            <a:r>
              <a:rPr lang="en-IN" sz="1600" dirty="0">
                <a:solidFill>
                  <a:srgbClr val="000000"/>
                </a:solidFill>
                <a:latin typeface="Consolas" panose="020B0609020204030204" pitchFamily="49" charset="0"/>
              </a:rPr>
              <a:t>                        </a:t>
            </a:r>
            <a:r>
              <a:rPr lang="en-IN" sz="1600" dirty="0">
                <a:solidFill>
                  <a:srgbClr val="0000FF"/>
                </a:solidFill>
                <a:latin typeface="Consolas" panose="020B0609020204030204" pitchFamily="49" charset="0"/>
              </a:rPr>
              <a:t>return</a:t>
            </a:r>
            <a:r>
              <a:rPr lang="en-IN" sz="1600" dirty="0">
                <a:solidFill>
                  <a:srgbClr val="000000"/>
                </a:solidFill>
                <a:latin typeface="Consolas" panose="020B0609020204030204" pitchFamily="49" charset="0"/>
              </a:rPr>
              <a:t> </a:t>
            </a:r>
            <a:r>
              <a:rPr lang="en-IN" sz="1600" dirty="0" err="1">
                <a:solidFill>
                  <a:srgbClr val="000000"/>
                </a:solidFill>
                <a:latin typeface="Consolas" panose="020B0609020204030204" pitchFamily="49" charset="0"/>
              </a:rPr>
              <a:t>Request.CreateErrorResponse</a:t>
            </a:r>
            <a:r>
              <a:rPr lang="en-IN" sz="1600" dirty="0">
                <a:solidFill>
                  <a:srgbClr val="000000"/>
                </a:solidFill>
                <a:latin typeface="Consolas" panose="020B0609020204030204" pitchFamily="49" charset="0"/>
              </a:rPr>
              <a:t>(</a:t>
            </a:r>
            <a:r>
              <a:rPr lang="en-IN" sz="1600" dirty="0" err="1">
                <a:solidFill>
                  <a:srgbClr val="000000"/>
                </a:solidFill>
                <a:latin typeface="Consolas" panose="020B0609020204030204" pitchFamily="49" charset="0"/>
              </a:rPr>
              <a:t>HttpStatusCode.NotFound</a:t>
            </a:r>
            <a:r>
              <a:rPr lang="en-IN"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"Employee with Id "</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id.ToString</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 not found to update"</a:t>
            </a:r>
            <a:r>
              <a:rPr lang="en-US" sz="1600" dirty="0">
                <a:solidFill>
                  <a:srgbClr val="000000"/>
                </a:solidFill>
                <a:latin typeface="Consolas" panose="020B0609020204030204" pitchFamily="49" charset="0"/>
              </a:rPr>
              <a:t>);</a:t>
            </a:r>
          </a:p>
          <a:p>
            <a:r>
              <a:rPr lang="en-IN" sz="1600" dirty="0">
                <a:solidFill>
                  <a:srgbClr val="000000"/>
                </a:solidFill>
                <a:latin typeface="Consolas" panose="020B0609020204030204" pitchFamily="49" charset="0"/>
              </a:rPr>
              <a:t>                    }</a:t>
            </a:r>
          </a:p>
          <a:p>
            <a:r>
              <a:rPr lang="en-IN" sz="1600" dirty="0">
                <a:solidFill>
                  <a:srgbClr val="000000"/>
                </a:solidFill>
                <a:latin typeface="Consolas" panose="020B0609020204030204" pitchFamily="49" charset="0"/>
              </a:rPr>
              <a:t>                    </a:t>
            </a:r>
            <a:r>
              <a:rPr lang="en-IN" sz="1600" dirty="0">
                <a:solidFill>
                  <a:srgbClr val="0000FF"/>
                </a:solidFill>
                <a:latin typeface="Consolas" panose="020B0609020204030204" pitchFamily="49" charset="0"/>
              </a:rPr>
              <a:t>else</a:t>
            </a:r>
            <a:endParaRPr lang="en-IN" sz="1600" dirty="0">
              <a:solidFill>
                <a:srgbClr val="000000"/>
              </a:solidFill>
              <a:latin typeface="Consolas" panose="020B0609020204030204" pitchFamily="49" charset="0"/>
            </a:endParaRPr>
          </a:p>
          <a:p>
            <a:r>
              <a:rPr lang="en-IN" sz="1600" dirty="0">
                <a:solidFill>
                  <a:srgbClr val="000000"/>
                </a:solidFill>
                <a:latin typeface="Consolas" panose="020B0609020204030204" pitchFamily="49" charset="0"/>
              </a:rPr>
              <a:t>                    {</a:t>
            </a:r>
          </a:p>
          <a:p>
            <a:r>
              <a:rPr lang="en-IN" sz="1600" dirty="0">
                <a:solidFill>
                  <a:srgbClr val="000000"/>
                </a:solidFill>
                <a:latin typeface="Consolas" panose="020B0609020204030204" pitchFamily="49" charset="0"/>
              </a:rPr>
              <a:t>                        </a:t>
            </a:r>
            <a:r>
              <a:rPr lang="en-IN" sz="1600" dirty="0" err="1">
                <a:solidFill>
                  <a:srgbClr val="000000"/>
                </a:solidFill>
                <a:latin typeface="Consolas" panose="020B0609020204030204" pitchFamily="49" charset="0"/>
              </a:rPr>
              <a:t>entity.Name</a:t>
            </a:r>
            <a:r>
              <a:rPr lang="en-IN" sz="1600" dirty="0">
                <a:solidFill>
                  <a:srgbClr val="000000"/>
                </a:solidFill>
                <a:latin typeface="Consolas" panose="020B0609020204030204" pitchFamily="49" charset="0"/>
              </a:rPr>
              <a:t> = </a:t>
            </a:r>
            <a:r>
              <a:rPr lang="en-IN" sz="1600" dirty="0" err="1">
                <a:solidFill>
                  <a:srgbClr val="000000"/>
                </a:solidFill>
                <a:latin typeface="Consolas" panose="020B0609020204030204" pitchFamily="49" charset="0"/>
              </a:rPr>
              <a:t>employee.Name</a:t>
            </a:r>
            <a:r>
              <a:rPr lang="en-IN" sz="1600" dirty="0">
                <a:solidFill>
                  <a:srgbClr val="000000"/>
                </a:solidFill>
                <a:latin typeface="Consolas" panose="020B0609020204030204" pitchFamily="49" charset="0"/>
              </a:rPr>
              <a:t>;</a:t>
            </a:r>
          </a:p>
          <a:p>
            <a:r>
              <a:rPr lang="en-IN" sz="1600" dirty="0">
                <a:solidFill>
                  <a:srgbClr val="000000"/>
                </a:solidFill>
                <a:latin typeface="Consolas" panose="020B0609020204030204" pitchFamily="49" charset="0"/>
              </a:rPr>
              <a:t>                        </a:t>
            </a:r>
            <a:r>
              <a:rPr lang="en-IN" sz="1600" dirty="0" err="1">
                <a:solidFill>
                  <a:srgbClr val="000000"/>
                </a:solidFill>
                <a:latin typeface="Consolas" panose="020B0609020204030204" pitchFamily="49" charset="0"/>
              </a:rPr>
              <a:t>entity.gender</a:t>
            </a:r>
            <a:r>
              <a:rPr lang="en-IN" sz="1600" dirty="0">
                <a:solidFill>
                  <a:srgbClr val="000000"/>
                </a:solidFill>
                <a:latin typeface="Consolas" panose="020B0609020204030204" pitchFamily="49" charset="0"/>
              </a:rPr>
              <a:t> = </a:t>
            </a:r>
            <a:r>
              <a:rPr lang="en-IN" sz="1600" dirty="0" err="1">
                <a:solidFill>
                  <a:srgbClr val="000000"/>
                </a:solidFill>
                <a:latin typeface="Consolas" panose="020B0609020204030204" pitchFamily="49" charset="0"/>
              </a:rPr>
              <a:t>employee.gender</a:t>
            </a:r>
            <a:r>
              <a:rPr lang="en-IN" sz="1600" dirty="0">
                <a:solidFill>
                  <a:srgbClr val="000000"/>
                </a:solidFill>
                <a:latin typeface="Consolas" panose="020B0609020204030204" pitchFamily="49" charset="0"/>
              </a:rPr>
              <a:t>;</a:t>
            </a:r>
          </a:p>
          <a:p>
            <a:r>
              <a:rPr lang="en-IN" sz="1600" dirty="0">
                <a:solidFill>
                  <a:srgbClr val="000000"/>
                </a:solidFill>
                <a:latin typeface="Consolas" panose="020B0609020204030204" pitchFamily="49" charset="0"/>
              </a:rPr>
              <a:t>                        </a:t>
            </a:r>
            <a:r>
              <a:rPr lang="en-IN" sz="1600" dirty="0" err="1">
                <a:solidFill>
                  <a:srgbClr val="000000"/>
                </a:solidFill>
                <a:latin typeface="Consolas" panose="020B0609020204030204" pitchFamily="49" charset="0"/>
              </a:rPr>
              <a:t>entity.Salary</a:t>
            </a:r>
            <a:r>
              <a:rPr lang="en-IN" sz="1600" dirty="0">
                <a:solidFill>
                  <a:srgbClr val="000000"/>
                </a:solidFill>
                <a:latin typeface="Consolas" panose="020B0609020204030204" pitchFamily="49" charset="0"/>
              </a:rPr>
              <a:t> = </a:t>
            </a:r>
            <a:r>
              <a:rPr lang="en-IN" sz="1600" dirty="0" err="1">
                <a:solidFill>
                  <a:srgbClr val="000000"/>
                </a:solidFill>
                <a:latin typeface="Consolas" panose="020B0609020204030204" pitchFamily="49" charset="0"/>
              </a:rPr>
              <a:t>employee.Salary</a:t>
            </a:r>
            <a:r>
              <a:rPr lang="en-IN" sz="1600" dirty="0">
                <a:solidFill>
                  <a:srgbClr val="000000"/>
                </a:solidFill>
                <a:latin typeface="Consolas" panose="020B0609020204030204" pitchFamily="49" charset="0"/>
              </a:rPr>
              <a:t>;</a:t>
            </a:r>
          </a:p>
          <a:p>
            <a:r>
              <a:rPr lang="en-IN" sz="1600" dirty="0">
                <a:solidFill>
                  <a:srgbClr val="000000"/>
                </a:solidFill>
                <a:latin typeface="Consolas" panose="020B0609020204030204" pitchFamily="49" charset="0"/>
              </a:rPr>
              <a:t>                        </a:t>
            </a:r>
            <a:r>
              <a:rPr lang="en-IN" sz="1600" dirty="0" err="1">
                <a:solidFill>
                  <a:srgbClr val="000000"/>
                </a:solidFill>
                <a:latin typeface="Consolas" panose="020B0609020204030204" pitchFamily="49" charset="0"/>
              </a:rPr>
              <a:t>dbContext.SaveChanges</a:t>
            </a:r>
            <a:r>
              <a:rPr lang="en-IN" sz="1600" dirty="0">
                <a:solidFill>
                  <a:srgbClr val="000000"/>
                </a:solidFill>
                <a:latin typeface="Consolas" panose="020B0609020204030204" pitchFamily="49" charset="0"/>
              </a:rPr>
              <a:t>();</a:t>
            </a:r>
          </a:p>
          <a:p>
            <a:r>
              <a:rPr lang="en-IN" sz="1600" dirty="0">
                <a:solidFill>
                  <a:srgbClr val="000000"/>
                </a:solidFill>
                <a:latin typeface="Consolas" panose="020B0609020204030204" pitchFamily="49" charset="0"/>
              </a:rPr>
              <a:t>                        </a:t>
            </a:r>
            <a:r>
              <a:rPr lang="en-IN" sz="1600" dirty="0">
                <a:solidFill>
                  <a:srgbClr val="0000FF"/>
                </a:solidFill>
                <a:latin typeface="Consolas" panose="020B0609020204030204" pitchFamily="49" charset="0"/>
              </a:rPr>
              <a:t>return</a:t>
            </a:r>
            <a:r>
              <a:rPr lang="en-IN" sz="1600" dirty="0">
                <a:solidFill>
                  <a:srgbClr val="000000"/>
                </a:solidFill>
                <a:latin typeface="Consolas" panose="020B0609020204030204" pitchFamily="49" charset="0"/>
              </a:rPr>
              <a:t> </a:t>
            </a:r>
            <a:r>
              <a:rPr lang="en-IN" sz="1600" dirty="0" err="1">
                <a:solidFill>
                  <a:srgbClr val="000000"/>
                </a:solidFill>
                <a:latin typeface="Consolas" panose="020B0609020204030204" pitchFamily="49" charset="0"/>
              </a:rPr>
              <a:t>Request.CreateResponse</a:t>
            </a:r>
            <a:r>
              <a:rPr lang="en-IN" sz="1600" dirty="0">
                <a:solidFill>
                  <a:srgbClr val="000000"/>
                </a:solidFill>
                <a:latin typeface="Consolas" panose="020B0609020204030204" pitchFamily="49" charset="0"/>
              </a:rPr>
              <a:t>(</a:t>
            </a:r>
            <a:r>
              <a:rPr lang="en-IN" sz="1600" dirty="0" err="1">
                <a:solidFill>
                  <a:srgbClr val="000000"/>
                </a:solidFill>
                <a:latin typeface="Consolas" panose="020B0609020204030204" pitchFamily="49" charset="0"/>
              </a:rPr>
              <a:t>HttpStatusCode.OK</a:t>
            </a:r>
            <a:r>
              <a:rPr lang="en-IN" sz="1600" dirty="0">
                <a:solidFill>
                  <a:srgbClr val="000000"/>
                </a:solidFill>
                <a:latin typeface="Consolas" panose="020B0609020204030204" pitchFamily="49" charset="0"/>
              </a:rPr>
              <a:t>, entity);</a:t>
            </a:r>
          </a:p>
          <a:p>
            <a:r>
              <a:rPr lang="en-IN" sz="1600" dirty="0">
                <a:solidFill>
                  <a:srgbClr val="000000"/>
                </a:solidFill>
                <a:latin typeface="Consolas" panose="020B0609020204030204" pitchFamily="49" charset="0"/>
              </a:rPr>
              <a:t>                    }</a:t>
            </a:r>
          </a:p>
          <a:p>
            <a:r>
              <a:rPr lang="en-IN" sz="1600" dirty="0">
                <a:solidFill>
                  <a:srgbClr val="000000"/>
                </a:solidFill>
                <a:latin typeface="Consolas" panose="020B0609020204030204" pitchFamily="49" charset="0"/>
              </a:rPr>
              <a:t>                }</a:t>
            </a:r>
          </a:p>
          <a:p>
            <a:r>
              <a:rPr lang="en-IN" sz="1600" dirty="0">
                <a:solidFill>
                  <a:srgbClr val="000000"/>
                </a:solidFill>
                <a:latin typeface="Consolas" panose="020B0609020204030204" pitchFamily="49" charset="0"/>
              </a:rPr>
              <a:t>            }</a:t>
            </a:r>
          </a:p>
          <a:p>
            <a:r>
              <a:rPr lang="en-IN" sz="1600" dirty="0">
                <a:solidFill>
                  <a:srgbClr val="000000"/>
                </a:solidFill>
                <a:latin typeface="Consolas" panose="020B0609020204030204" pitchFamily="49" charset="0"/>
              </a:rPr>
              <a:t>            </a:t>
            </a:r>
            <a:r>
              <a:rPr lang="en-IN" sz="1600" dirty="0">
                <a:solidFill>
                  <a:srgbClr val="0000FF"/>
                </a:solidFill>
                <a:latin typeface="Consolas" panose="020B0609020204030204" pitchFamily="49" charset="0"/>
              </a:rPr>
              <a:t>catch</a:t>
            </a:r>
            <a:r>
              <a:rPr lang="en-IN" sz="1600" dirty="0">
                <a:solidFill>
                  <a:srgbClr val="000000"/>
                </a:solidFill>
                <a:latin typeface="Consolas" panose="020B0609020204030204" pitchFamily="49" charset="0"/>
              </a:rPr>
              <a:t> (Exception ex)</a:t>
            </a:r>
          </a:p>
          <a:p>
            <a:r>
              <a:rPr lang="en-IN" sz="1600" dirty="0">
                <a:solidFill>
                  <a:srgbClr val="000000"/>
                </a:solidFill>
                <a:latin typeface="Consolas" panose="020B0609020204030204" pitchFamily="49" charset="0"/>
              </a:rPr>
              <a:t>            {</a:t>
            </a:r>
          </a:p>
          <a:p>
            <a:r>
              <a:rPr lang="en-IN" sz="1600" dirty="0">
                <a:solidFill>
                  <a:srgbClr val="000000"/>
                </a:solidFill>
                <a:latin typeface="Consolas" panose="020B0609020204030204" pitchFamily="49" charset="0"/>
              </a:rPr>
              <a:t>                </a:t>
            </a:r>
            <a:r>
              <a:rPr lang="en-IN" sz="1600" dirty="0">
                <a:solidFill>
                  <a:srgbClr val="0000FF"/>
                </a:solidFill>
                <a:latin typeface="Consolas" panose="020B0609020204030204" pitchFamily="49" charset="0"/>
              </a:rPr>
              <a:t>return</a:t>
            </a:r>
            <a:r>
              <a:rPr lang="en-IN" sz="1600" dirty="0">
                <a:solidFill>
                  <a:srgbClr val="000000"/>
                </a:solidFill>
                <a:latin typeface="Consolas" panose="020B0609020204030204" pitchFamily="49" charset="0"/>
              </a:rPr>
              <a:t> </a:t>
            </a:r>
            <a:r>
              <a:rPr lang="en-IN" sz="1600" dirty="0" err="1">
                <a:solidFill>
                  <a:srgbClr val="000000"/>
                </a:solidFill>
                <a:latin typeface="Consolas" panose="020B0609020204030204" pitchFamily="49" charset="0"/>
              </a:rPr>
              <a:t>Request.CreateErrorResponse</a:t>
            </a:r>
            <a:r>
              <a:rPr lang="en-IN" sz="1600" dirty="0">
                <a:solidFill>
                  <a:srgbClr val="000000"/>
                </a:solidFill>
                <a:latin typeface="Consolas" panose="020B0609020204030204" pitchFamily="49" charset="0"/>
              </a:rPr>
              <a:t>(</a:t>
            </a:r>
            <a:r>
              <a:rPr lang="en-IN" sz="1600" dirty="0" err="1">
                <a:solidFill>
                  <a:srgbClr val="000000"/>
                </a:solidFill>
                <a:latin typeface="Consolas" panose="020B0609020204030204" pitchFamily="49" charset="0"/>
              </a:rPr>
              <a:t>HttpStatusCode.BadRequest</a:t>
            </a:r>
            <a:r>
              <a:rPr lang="en-IN" sz="1600" dirty="0">
                <a:solidFill>
                  <a:srgbClr val="000000"/>
                </a:solidFill>
                <a:latin typeface="Consolas" panose="020B0609020204030204" pitchFamily="49" charset="0"/>
              </a:rPr>
              <a:t>, ex);</a:t>
            </a:r>
          </a:p>
          <a:p>
            <a:r>
              <a:rPr lang="en-IN" sz="1600" dirty="0">
                <a:solidFill>
                  <a:srgbClr val="000000"/>
                </a:solidFill>
                <a:latin typeface="Consolas" panose="020B0609020204030204" pitchFamily="49" charset="0"/>
              </a:rPr>
              <a:t>            }</a:t>
            </a:r>
          </a:p>
          <a:p>
            <a:r>
              <a:rPr lang="en-IN" sz="1600" dirty="0">
                <a:solidFill>
                  <a:srgbClr val="000000"/>
                </a:solidFill>
                <a:latin typeface="Consolas" panose="020B0609020204030204" pitchFamily="49" charset="0"/>
              </a:rPr>
              <a:t>        }</a:t>
            </a:r>
            <a:endParaRPr lang="en-IN" sz="1600" dirty="0"/>
          </a:p>
        </p:txBody>
      </p:sp>
    </p:spTree>
    <p:extLst>
      <p:ext uri="{BB962C8B-B14F-4D97-AF65-F5344CB8AC3E}">
        <p14:creationId xmlns:p14="http://schemas.microsoft.com/office/powerpoint/2010/main" val="16415323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E5AFD-C1B1-4164-AF46-1DE99746D49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BFEDBBB-AB2B-45EF-A5C1-28BB4E925DA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5384989-428C-4A8F-B424-EE8D878C208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03673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23361-5D0B-4DE8-A24E-3BD8EB8BE20B}"/>
              </a:ext>
            </a:extLst>
          </p:cNvPr>
          <p:cNvSpPr>
            <a:spLocks noGrp="1"/>
          </p:cNvSpPr>
          <p:nvPr>
            <p:ph type="ctrTitle"/>
          </p:nvPr>
        </p:nvSpPr>
        <p:spPr/>
        <p:txBody>
          <a:bodyPr/>
          <a:lstStyle/>
          <a:p>
            <a:r>
              <a:rPr lang="en-US" dirty="0"/>
              <a:t>Get Method</a:t>
            </a:r>
            <a:endParaRPr lang="en-IN" dirty="0"/>
          </a:p>
        </p:txBody>
      </p:sp>
      <p:sp>
        <p:nvSpPr>
          <p:cNvPr id="3" name="Subtitle 2">
            <a:extLst>
              <a:ext uri="{FF2B5EF4-FFF2-40B4-BE49-F238E27FC236}">
                <a16:creationId xmlns:a16="http://schemas.microsoft.com/office/drawing/2014/main" id="{1C796534-6FFB-41E6-9452-610077F678FA}"/>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2735622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140D-F464-4CB6-A215-D235B673301B}"/>
              </a:ext>
            </a:extLst>
          </p:cNvPr>
          <p:cNvSpPr>
            <a:spLocks noGrp="1"/>
          </p:cNvSpPr>
          <p:nvPr>
            <p:ph type="title"/>
          </p:nvPr>
        </p:nvSpPr>
        <p:spPr/>
        <p:txBody>
          <a:bodyPr/>
          <a:lstStyle/>
          <a:p>
            <a:r>
              <a:rPr lang="en-IN" dirty="0" err="1"/>
              <a:t>HttpClient</a:t>
            </a:r>
            <a:endParaRPr lang="en-IN" dirty="0"/>
          </a:p>
        </p:txBody>
      </p:sp>
      <p:sp>
        <p:nvSpPr>
          <p:cNvPr id="3" name="Content Placeholder 2">
            <a:extLst>
              <a:ext uri="{FF2B5EF4-FFF2-40B4-BE49-F238E27FC236}">
                <a16:creationId xmlns:a16="http://schemas.microsoft.com/office/drawing/2014/main" id="{6E04448A-0BD8-4974-95BF-D4EFEB88C9D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0D9AA1A-5481-463C-93C7-56FA7797C20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85876" y="2266950"/>
            <a:ext cx="9667874" cy="2971800"/>
          </a:xfrm>
          <a:prstGeom prst="rect">
            <a:avLst/>
          </a:prstGeom>
          <a:noFill/>
          <a:ln>
            <a:noFill/>
          </a:ln>
        </p:spPr>
      </p:pic>
    </p:spTree>
    <p:extLst>
      <p:ext uri="{BB962C8B-B14F-4D97-AF65-F5344CB8AC3E}">
        <p14:creationId xmlns:p14="http://schemas.microsoft.com/office/powerpoint/2010/main" val="25620223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2284</Words>
  <Application>Microsoft Office PowerPoint</Application>
  <PresentationFormat>Widescreen</PresentationFormat>
  <Paragraphs>279</Paragraphs>
  <Slides>90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90</vt:i4>
      </vt:variant>
    </vt:vector>
  </HeadingPairs>
  <TitlesOfParts>
    <vt:vector size="102" baseType="lpstr">
      <vt:lpstr>-apple-system</vt:lpstr>
      <vt:lpstr>Arial</vt:lpstr>
      <vt:lpstr>Arial</vt:lpstr>
      <vt:lpstr>Calibri</vt:lpstr>
      <vt:lpstr>Calibri Light</vt:lpstr>
      <vt:lpstr>Consolas</vt:lpstr>
      <vt:lpstr>Inconsolata</vt:lpstr>
      <vt:lpstr>inherit</vt:lpstr>
      <vt:lpstr>Segoe UI</vt:lpstr>
      <vt:lpstr>Verdana</vt:lpstr>
      <vt:lpstr>Verdana</vt:lpstr>
      <vt:lpstr>Office Theme</vt:lpstr>
      <vt:lpstr>Web API</vt:lpstr>
      <vt:lpstr>Introduction</vt:lpstr>
      <vt:lpstr>PowerPoint Presentation</vt:lpstr>
      <vt:lpstr>ASP.NET Web API Characteristics </vt:lpstr>
      <vt:lpstr>Version</vt:lpstr>
      <vt:lpstr>Web API vs WCF</vt:lpstr>
      <vt:lpstr>PowerPoint Presentation</vt:lpstr>
      <vt:lpstr>Content-Negotiation, MediaType Formatter,FromUri,FromBody</vt:lpstr>
      <vt:lpstr>Get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Post Method</vt:lpstr>
      <vt:lpstr>PowerPoint Presentation</vt:lpstr>
      <vt:lpstr>PowerPoint Presentation</vt:lpstr>
      <vt:lpstr>PowerPoint Presentation</vt:lpstr>
      <vt:lpstr>PowerPoint Presentation</vt:lpstr>
      <vt:lpstr>PowerPoint Presentation</vt:lpstr>
      <vt:lpstr>Parameter Binding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MediaTypeFormatter</vt:lpstr>
      <vt:lpstr>What is MediaTypeFormatter</vt:lpstr>
      <vt:lpstr>How to return only JSON from ASP.NET Web API Service irrespective of the Accept header value</vt:lpstr>
      <vt:lpstr>How to return only XML from ASP.NET Web API Service irrespective of the Accept header value</vt:lpstr>
      <vt:lpstr>HTTP Response Code</vt:lpstr>
      <vt:lpstr>ASP.NET Web API 2 action method return types</vt:lpstr>
      <vt:lpstr>PowerPoint Presentation</vt:lpstr>
      <vt:lpstr>Void </vt:lpstr>
      <vt:lpstr>PowerPoint Presentation</vt:lpstr>
      <vt:lpstr>HttpResponseMessage </vt:lpstr>
      <vt:lpstr>PowerPoint Presentation</vt:lpstr>
      <vt:lpstr>PowerPoint Presentation</vt:lpstr>
      <vt:lpstr>PowerPoint Presentation</vt:lpstr>
      <vt:lpstr>PowerPoint Presentation</vt:lpstr>
      <vt:lpstr>IHttpActionResult </vt:lpstr>
      <vt:lpstr>PowerPoint Presentation</vt:lpstr>
      <vt:lpstr>PowerPoint Presentation</vt:lpstr>
      <vt:lpstr>PowerPoint Presentation</vt:lpstr>
      <vt:lpstr>PowerPoint Presentation</vt:lpstr>
      <vt:lpstr>Other type or Complex type</vt:lpstr>
      <vt:lpstr>PowerPoint Presentation</vt:lpstr>
      <vt:lpstr>PowerPoint Presentation</vt:lpstr>
      <vt:lpstr>PowerPoint Presentation</vt:lpstr>
      <vt:lpstr>Parameter Binding with HttpResponseMessage</vt:lpstr>
      <vt:lpstr>PowerPoint Presentation</vt:lpstr>
      <vt:lpstr>PowerPoint Presentation</vt:lpstr>
      <vt:lpstr>PowerPoint Presentation</vt:lpstr>
      <vt:lpstr>PowerPoint Presentation</vt:lpstr>
      <vt:lpstr>PowerPoint Presentation</vt:lpstr>
      <vt:lpstr>PowerPoint Presentation</vt:lpstr>
      <vt:lpstr>Understanding FromBody and FromUri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 Method</dc:title>
  <dc:creator>Lenovo</dc:creator>
  <cp:lastModifiedBy>Monisha Nandhakumar</cp:lastModifiedBy>
  <cp:revision>114</cp:revision>
  <dcterms:created xsi:type="dcterms:W3CDTF">2020-08-25T10:47:43Z</dcterms:created>
  <dcterms:modified xsi:type="dcterms:W3CDTF">2020-11-18T08:37:09Z</dcterms:modified>
</cp:coreProperties>
</file>